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7" r:id="rId3"/>
    <p:sldId id="269" r:id="rId4"/>
    <p:sldId id="257" r:id="rId5"/>
    <p:sldId id="258" r:id="rId6"/>
    <p:sldId id="259" r:id="rId7"/>
    <p:sldId id="260" r:id="rId8"/>
    <p:sldId id="263" r:id="rId9"/>
    <p:sldId id="262" r:id="rId10"/>
    <p:sldId id="265" r:id="rId11"/>
    <p:sldId id="264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Comment une mesure de protection juridique vient perturber la place des aidants familiaux?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589212" y="5508899"/>
            <a:ext cx="8915399" cy="1126283"/>
          </a:xfrm>
        </p:spPr>
        <p:txBody>
          <a:bodyPr/>
          <a:lstStyle/>
          <a:p>
            <a:r>
              <a:rPr lang="fr-FR" dirty="0" smtClean="0"/>
              <a:t>SAMSAH TC40</a:t>
            </a:r>
          </a:p>
          <a:p>
            <a:r>
              <a:rPr lang="fr-FR" dirty="0" smtClean="0"/>
              <a:t>Journée RATC du 28.11.2025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94782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89212" y="509451"/>
            <a:ext cx="8915400" cy="5943600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Obstacles rencontrés </a:t>
            </a:r>
            <a:r>
              <a:rPr lang="fr-FR" dirty="0"/>
              <a:t>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1800" b="1" u="sng" dirty="0" smtClean="0"/>
              <a:t>Interne au père </a:t>
            </a:r>
            <a:r>
              <a:rPr lang="fr-FR" sz="1800" dirty="0" smtClean="0"/>
              <a:t>: </a:t>
            </a:r>
            <a:r>
              <a:rPr lang="fr-FR" sz="1800" dirty="0"/>
              <a:t>vieillissant, en difficulté pour </a:t>
            </a:r>
            <a:r>
              <a:rPr lang="fr-FR" sz="1800" dirty="0" smtClean="0"/>
              <a:t>faire </a:t>
            </a:r>
            <a:r>
              <a:rPr lang="fr-FR" sz="1800" dirty="0"/>
              <a:t>les démarches, se sent débordé, besoin d’aide pour </a:t>
            </a:r>
            <a:r>
              <a:rPr lang="fr-FR" sz="1800" dirty="0" smtClean="0"/>
              <a:t>exécuter </a:t>
            </a:r>
            <a:r>
              <a:rPr lang="fr-FR" sz="1800" dirty="0"/>
              <a:t>ses missions de tuteur, trop </a:t>
            </a:r>
            <a:r>
              <a:rPr lang="fr-FR" sz="1800" dirty="0" smtClean="0"/>
              <a:t>lourdes.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1800" b="1" u="sng" dirty="0" smtClean="0"/>
              <a:t>Entre le père et la fille </a:t>
            </a:r>
            <a:r>
              <a:rPr lang="fr-FR" sz="1800" dirty="0" smtClean="0"/>
              <a:t>: 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fr-FR" sz="1800" dirty="0"/>
              <a:t>Informations </a:t>
            </a:r>
            <a:r>
              <a:rPr lang="fr-FR" sz="1800" dirty="0" smtClean="0"/>
              <a:t>erronées impactant </a:t>
            </a:r>
            <a:r>
              <a:rPr lang="fr-FR" sz="1800" dirty="0"/>
              <a:t>les choix de vie de sa </a:t>
            </a:r>
            <a:r>
              <a:rPr lang="fr-FR" sz="1800" dirty="0" smtClean="0"/>
              <a:t>fille</a:t>
            </a:r>
            <a:r>
              <a:rPr lang="fr-FR" sz="1800" dirty="0"/>
              <a:t> </a:t>
            </a:r>
            <a:r>
              <a:rPr lang="fr-FR" sz="1800" dirty="0" smtClean="0"/>
              <a:t>=&gt; Ex : retentissement d’un bénévolat sur ses revenus.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fr-FR" sz="1800" dirty="0" smtClean="0"/>
              <a:t>Mise </a:t>
            </a:r>
            <a:r>
              <a:rPr lang="fr-FR" sz="1800" dirty="0"/>
              <a:t>en danger de sa fille : Incapacité de se positionner contre ses choix pour la protéger </a:t>
            </a:r>
            <a:r>
              <a:rPr lang="fr-FR" sz="1800" dirty="0"/>
              <a:t> </a:t>
            </a:r>
            <a:r>
              <a:rPr lang="fr-FR" sz="1800" dirty="0" smtClean="0"/>
              <a:t>=&gt; </a:t>
            </a:r>
            <a:r>
              <a:rPr lang="fr-FR" sz="1800" dirty="0" smtClean="0"/>
              <a:t>Ex : Lui </a:t>
            </a:r>
            <a:r>
              <a:rPr lang="fr-FR" sz="1800" dirty="0"/>
              <a:t>donner l’argent nécessaire pour </a:t>
            </a:r>
            <a:r>
              <a:rPr lang="fr-FR" sz="1800" dirty="0" smtClean="0"/>
              <a:t>acheter </a:t>
            </a:r>
            <a:r>
              <a:rPr lang="fr-FR" sz="1800" dirty="0"/>
              <a:t>une voiture sans permis malgré la non revalidation du </a:t>
            </a:r>
            <a:r>
              <a:rPr lang="fr-FR" sz="1800" dirty="0" smtClean="0"/>
              <a:t>permis de conduire.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fr-FR" sz="1800" dirty="0" smtClean="0"/>
              <a:t>Non </a:t>
            </a:r>
            <a:r>
              <a:rPr lang="fr-FR" sz="1800" dirty="0"/>
              <a:t>prise de </a:t>
            </a:r>
            <a:r>
              <a:rPr lang="fr-FR" sz="1800" dirty="0" smtClean="0"/>
              <a:t>conscience </a:t>
            </a:r>
            <a:r>
              <a:rPr lang="fr-FR" sz="1800" dirty="0"/>
              <a:t>des difficultés de sa fille</a:t>
            </a:r>
          </a:p>
          <a:p>
            <a:pPr lvl="2"/>
            <a:endParaRPr lang="fr-FR" sz="1800" dirty="0"/>
          </a:p>
          <a:p>
            <a:r>
              <a:rPr lang="fr-FR" dirty="0" smtClean="0"/>
              <a:t>Père se retrouve bloqué dans cette relation 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1800" dirty="0" smtClean="0"/>
              <a:t>transfert vers un curateur extérieur inenvisageable pour sa fille avec risque de déclencher des troubles du comportement importants.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1800" dirty="0" smtClean="0"/>
              <a:t>Il voit comme issue </a:t>
            </a:r>
            <a:r>
              <a:rPr lang="fr-FR" sz="1800" dirty="0"/>
              <a:t>de </a:t>
            </a:r>
            <a:r>
              <a:rPr lang="fr-FR" sz="1800" dirty="0" smtClean="0"/>
              <a:t>sortie la levée de </a:t>
            </a:r>
            <a:r>
              <a:rPr lang="fr-FR" sz="1800" dirty="0"/>
              <a:t>la mesure</a:t>
            </a:r>
            <a:r>
              <a:rPr lang="fr-FR" sz="1800" dirty="0" smtClean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1800" dirty="0" smtClean="0"/>
              <a:t>Une demande a été faite au juge par Julie et son père.</a:t>
            </a:r>
            <a:endParaRPr lang="fr-FR" sz="18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72758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Conclusion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4299857"/>
          </a:xfrm>
        </p:spPr>
        <p:txBody>
          <a:bodyPr>
            <a:normAutofit/>
          </a:bodyPr>
          <a:lstStyle/>
          <a:p>
            <a:r>
              <a:rPr lang="fr-FR" dirty="0" smtClean="0"/>
              <a:t>Après une lésion cérébrale les rôles familiaux sont bousculés et mis à mal. </a:t>
            </a:r>
          </a:p>
          <a:p>
            <a:r>
              <a:rPr lang="fr-FR" dirty="0" smtClean="0"/>
              <a:t>Changement du rôle familial de chacun</a:t>
            </a:r>
          </a:p>
          <a:p>
            <a:r>
              <a:rPr lang="fr-FR" dirty="0" smtClean="0"/>
              <a:t>La mesure de protection par un membre de la famille renforce la complexité des relations familiales.</a:t>
            </a:r>
          </a:p>
          <a:p>
            <a:r>
              <a:rPr lang="fr-FR" dirty="0" smtClean="0"/>
              <a:t>Déclencheur initial : bienveillance</a:t>
            </a:r>
            <a:r>
              <a:rPr lang="fr-FR" dirty="0"/>
              <a:t>, souhait d’aider </a:t>
            </a:r>
            <a:r>
              <a:rPr lang="fr-FR" dirty="0" smtClean="0"/>
              <a:t>la personne.</a:t>
            </a:r>
          </a:p>
          <a:p>
            <a:r>
              <a:rPr lang="fr-FR" dirty="0" smtClean="0"/>
              <a:t>En devenant mandataire, l’aidant a des obligations légales qui lui imposent de mettre des limites pouvant contraindre voire empêcher </a:t>
            </a:r>
            <a:r>
              <a:rPr lang="fr-FR" dirty="0"/>
              <a:t>les </a:t>
            </a:r>
            <a:r>
              <a:rPr lang="fr-FR" dirty="0" smtClean="0"/>
              <a:t>souhaits </a:t>
            </a:r>
            <a:r>
              <a:rPr lang="fr-FR" dirty="0" smtClean="0"/>
              <a:t>de </a:t>
            </a:r>
            <a:r>
              <a:rPr lang="fr-FR" dirty="0" smtClean="0"/>
              <a:t>son parent : il devient </a:t>
            </a:r>
            <a:r>
              <a:rPr lang="fr-FR" dirty="0" smtClean="0">
                <a:solidFill>
                  <a:schemeClr val="tx1"/>
                </a:solidFill>
              </a:rPr>
              <a:t>décideur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/>
              <a:t>des projets</a:t>
            </a:r>
            <a:r>
              <a:rPr lang="fr-FR" dirty="0" smtClean="0"/>
              <a:t>.</a:t>
            </a:r>
          </a:p>
          <a:p>
            <a:r>
              <a:rPr lang="fr-FR" dirty="0" smtClean="0"/>
              <a:t>Peut augmenter les difficultés de chaque membre de la famille à retrouver une place (père- enfant/aidant) et des liens familiaux sereins.</a:t>
            </a:r>
          </a:p>
        </p:txBody>
      </p:sp>
    </p:spTree>
    <p:extLst>
      <p:ext uri="{BB962C8B-B14F-4D97-AF65-F5344CB8AC3E}">
        <p14:creationId xmlns:p14="http://schemas.microsoft.com/office/powerpoint/2010/main" val="633026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SAMSAH TC40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802674" y="1423851"/>
            <a:ext cx="9701938" cy="5081452"/>
          </a:xfrm>
        </p:spPr>
        <p:txBody>
          <a:bodyPr>
            <a:normAutofit/>
          </a:bodyPr>
          <a:lstStyle/>
          <a:p>
            <a:r>
              <a:rPr lang="fr-FR" dirty="0" smtClean="0"/>
              <a:t>Service d’accompagnement Médico-Social</a:t>
            </a:r>
          </a:p>
          <a:p>
            <a:r>
              <a:rPr lang="fr-FR" dirty="0" smtClean="0"/>
              <a:t>Spécialisé dans l’accompagnement des personnes ayant une lésion cérébrale acquise avec troubles cognitifs et comportementaux</a:t>
            </a:r>
          </a:p>
          <a:p>
            <a:r>
              <a:rPr lang="fr-FR" dirty="0" smtClean="0"/>
              <a:t>Personnes âgées de </a:t>
            </a:r>
            <a:r>
              <a:rPr lang="fr-FR" dirty="0"/>
              <a:t>18 à 60 ans </a:t>
            </a:r>
            <a:endParaRPr lang="fr-FR" sz="800" dirty="0"/>
          </a:p>
          <a:p>
            <a:pPr algn="just"/>
            <a:r>
              <a:rPr lang="fr-FR" dirty="0"/>
              <a:t>Orientation via la MDPH </a:t>
            </a:r>
            <a:endParaRPr lang="fr-FR" dirty="0" smtClean="0"/>
          </a:p>
          <a:p>
            <a:pPr algn="just"/>
            <a:r>
              <a:rPr lang="fr-FR" dirty="0" smtClean="0"/>
              <a:t>Lieux d’intervention : Département 40 (Landes)</a:t>
            </a:r>
          </a:p>
          <a:p>
            <a:r>
              <a:rPr lang="fr-FR" dirty="0" smtClean="0"/>
              <a:t>Mission :</a:t>
            </a:r>
            <a:r>
              <a:rPr lang="fr-FR" b="1" dirty="0" smtClean="0"/>
              <a:t> Contribuer </a:t>
            </a:r>
            <a:r>
              <a:rPr lang="fr-FR" b="1" dirty="0"/>
              <a:t>à la réalisation du projet de vie </a:t>
            </a:r>
            <a:r>
              <a:rPr lang="fr-FR" b="1" dirty="0" smtClean="0"/>
              <a:t>des </a:t>
            </a:r>
            <a:r>
              <a:rPr lang="fr-FR" b="1" dirty="0"/>
              <a:t>personnes </a:t>
            </a:r>
            <a:r>
              <a:rPr lang="fr-FR" b="1" dirty="0" smtClean="0"/>
              <a:t>accompagnées </a:t>
            </a:r>
            <a:r>
              <a:rPr lang="fr-FR" dirty="0" smtClean="0"/>
              <a:t>par une prise en charge adaptée .</a:t>
            </a:r>
          </a:p>
          <a:p>
            <a:r>
              <a:rPr lang="fr-FR" dirty="0" smtClean="0"/>
              <a:t>Equipe :</a:t>
            </a:r>
          </a:p>
          <a:p>
            <a:pPr marL="457200" lvl="1" indent="0">
              <a:buNone/>
            </a:pPr>
            <a:r>
              <a:rPr lang="fr-FR" dirty="0" smtClean="0"/>
              <a:t>* </a:t>
            </a:r>
            <a:r>
              <a:rPr lang="fr-FR" b="1" dirty="0" smtClean="0"/>
              <a:t>1</a:t>
            </a:r>
            <a:r>
              <a:rPr lang="fr-FR" dirty="0" smtClean="0"/>
              <a:t> Médecin								* </a:t>
            </a:r>
            <a:r>
              <a:rPr lang="fr-FR" b="1" dirty="0" smtClean="0"/>
              <a:t>1</a:t>
            </a:r>
            <a:r>
              <a:rPr lang="fr-FR" dirty="0" smtClean="0"/>
              <a:t> Cadre</a:t>
            </a:r>
          </a:p>
          <a:p>
            <a:pPr marL="457200" lvl="1" indent="0">
              <a:buNone/>
            </a:pPr>
            <a:r>
              <a:rPr lang="fr-FR" dirty="0" smtClean="0"/>
              <a:t>* </a:t>
            </a:r>
            <a:r>
              <a:rPr lang="fr-FR" b="1" dirty="0" smtClean="0"/>
              <a:t>1</a:t>
            </a:r>
            <a:r>
              <a:rPr lang="fr-FR" dirty="0" smtClean="0"/>
              <a:t> Coordonnatrice						* </a:t>
            </a:r>
            <a:r>
              <a:rPr lang="fr-FR" b="1" dirty="0" smtClean="0"/>
              <a:t>1</a:t>
            </a:r>
            <a:r>
              <a:rPr lang="fr-FR" dirty="0" smtClean="0"/>
              <a:t> Secrétaire</a:t>
            </a:r>
          </a:p>
          <a:p>
            <a:pPr marL="457200" lvl="1" indent="0">
              <a:buNone/>
            </a:pPr>
            <a:r>
              <a:rPr lang="fr-FR" dirty="0" smtClean="0"/>
              <a:t>* </a:t>
            </a:r>
            <a:r>
              <a:rPr lang="fr-FR" b="1" dirty="0" smtClean="0"/>
              <a:t>1</a:t>
            </a:r>
            <a:r>
              <a:rPr lang="fr-FR" dirty="0" smtClean="0"/>
              <a:t> Assistante Sociale						* </a:t>
            </a:r>
            <a:r>
              <a:rPr lang="fr-FR" b="1" dirty="0" smtClean="0"/>
              <a:t>2</a:t>
            </a:r>
            <a:r>
              <a:rPr lang="fr-FR" dirty="0" smtClean="0"/>
              <a:t> Ergothérapeutes</a:t>
            </a:r>
          </a:p>
          <a:p>
            <a:pPr marL="457200" lvl="1" indent="0">
              <a:buNone/>
            </a:pPr>
            <a:r>
              <a:rPr lang="fr-FR" dirty="0" smtClean="0"/>
              <a:t>* </a:t>
            </a:r>
            <a:r>
              <a:rPr lang="fr-FR" b="1" dirty="0" smtClean="0"/>
              <a:t>1</a:t>
            </a:r>
            <a:r>
              <a:rPr lang="fr-FR" dirty="0" smtClean="0"/>
              <a:t> Neuropsychologue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95816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Rôle du SAMSAH TC40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802674" y="1905001"/>
            <a:ext cx="9701938" cy="4116976"/>
          </a:xfrm>
        </p:spPr>
        <p:txBody>
          <a:bodyPr>
            <a:normAutofit/>
          </a:bodyPr>
          <a:lstStyle/>
          <a:p>
            <a:r>
              <a:rPr lang="fr-FR" sz="2000" dirty="0" smtClean="0"/>
              <a:t>Evaluer </a:t>
            </a:r>
            <a:r>
              <a:rPr lang="fr-FR" sz="2000" dirty="0"/>
              <a:t>la situation globale de la personne et ses besoins à domicile pour lui permettre de mettre en place ses projets et de développer au maximum son autonomie</a:t>
            </a:r>
            <a:r>
              <a:rPr lang="fr-FR" sz="2000" dirty="0" smtClean="0"/>
              <a:t>.</a:t>
            </a:r>
          </a:p>
          <a:p>
            <a:endParaRPr lang="fr-FR" sz="2000" dirty="0"/>
          </a:p>
          <a:p>
            <a:r>
              <a:rPr lang="fr-FR" sz="2000" dirty="0"/>
              <a:t>Coordonner le projet avec les autres intervenants </a:t>
            </a:r>
            <a:r>
              <a:rPr lang="fr-FR" sz="2000" dirty="0" smtClean="0"/>
              <a:t>(, </a:t>
            </a:r>
            <a:r>
              <a:rPr lang="fr-FR" sz="2000" dirty="0"/>
              <a:t>services de soins, famille, </a:t>
            </a:r>
            <a:r>
              <a:rPr lang="fr-FR" sz="2000" dirty="0" smtClean="0"/>
              <a:t>mandataire, milieu </a:t>
            </a:r>
            <a:r>
              <a:rPr lang="fr-FR" sz="2000" dirty="0"/>
              <a:t>de travail et associatif, protection de l’enfance …). </a:t>
            </a:r>
            <a:endParaRPr lang="fr-FR" sz="2000" dirty="0" smtClean="0"/>
          </a:p>
          <a:p>
            <a:endParaRPr lang="fr-FR" sz="2000" dirty="0" smtClean="0"/>
          </a:p>
          <a:p>
            <a:r>
              <a:rPr lang="fr-FR" sz="2000" dirty="0"/>
              <a:t>Nous intervenons sur une durée limitée de 2 à 3 ans.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69310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Exemple 1 : Emilie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89212" y="1593669"/>
            <a:ext cx="8915400" cy="4572000"/>
          </a:xfrm>
        </p:spPr>
        <p:txBody>
          <a:bodyPr>
            <a:normAutofit fontScale="92500"/>
          </a:bodyPr>
          <a:lstStyle/>
          <a:p>
            <a:r>
              <a:rPr lang="fr-FR" dirty="0" smtClean="0"/>
              <a:t>Emilie est âgée de 60 ans. Elle a 2 enfants majeurs</a:t>
            </a:r>
            <a:r>
              <a:rPr lang="fr-FR" dirty="0" smtClean="0">
                <a:solidFill>
                  <a:schemeClr val="tx1"/>
                </a:solidFill>
              </a:rPr>
              <a:t>, 26 et 30 ans.</a:t>
            </a:r>
          </a:p>
          <a:p>
            <a:r>
              <a:rPr lang="fr-FR" dirty="0" smtClean="0"/>
              <a:t>Elle a eu une lésion cérébrale il y a 12 ans  </a:t>
            </a:r>
          </a:p>
          <a:p>
            <a:r>
              <a:rPr lang="fr-FR" dirty="0" smtClean="0"/>
              <a:t>Divorcée depuis 3 ans, elle est en appartement autonome. </a:t>
            </a:r>
          </a:p>
          <a:p>
            <a:r>
              <a:rPr lang="fr-FR" dirty="0" smtClean="0"/>
              <a:t>Ses difficultés de gestion budgétaire et administrative ne sont plus compensées par son époux.</a:t>
            </a:r>
          </a:p>
          <a:p>
            <a:r>
              <a:rPr lang="fr-FR" dirty="0" smtClean="0"/>
              <a:t>Elle souhaite une mesure de protection juridique 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dirty="0" smtClean="0"/>
              <a:t>Exercée par un tiers neutre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dirty="0" smtClean="0"/>
              <a:t>Conserver son rôle </a:t>
            </a:r>
            <a:r>
              <a:rPr lang="fr-FR" dirty="0"/>
              <a:t>de mère </a:t>
            </a:r>
            <a:r>
              <a:rPr lang="fr-FR" dirty="0" smtClean="0"/>
              <a:t>auprès de ses enfants</a:t>
            </a:r>
            <a:endParaRPr lang="fr-FR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dirty="0" smtClean="0"/>
              <a:t>Décide de faire les démarches </a:t>
            </a:r>
            <a:r>
              <a:rPr lang="fr-FR" dirty="0"/>
              <a:t>sans prévenir ses </a:t>
            </a:r>
            <a:r>
              <a:rPr lang="fr-FR" dirty="0" smtClean="0"/>
              <a:t>enfants, accompagnée par le SAMSAH TC40 .</a:t>
            </a:r>
          </a:p>
          <a:p>
            <a:r>
              <a:rPr lang="fr-FR" dirty="0" smtClean="0"/>
              <a:t>Le juge a statué pour une mesure de curatelle renforcée, exercée par UDAF</a:t>
            </a:r>
          </a:p>
          <a:p>
            <a:r>
              <a:rPr lang="fr-FR" b="1" dirty="0" smtClean="0"/>
              <a:t>Mise en place de la mesure adaptée, relation de confiance avec le curateur</a:t>
            </a:r>
            <a:r>
              <a:rPr lang="fr-FR" dirty="0" smtClean="0"/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46767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89212" y="431074"/>
            <a:ext cx="8915400" cy="619179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endParaRPr lang="fr-FR" dirty="0" smtClean="0"/>
          </a:p>
          <a:p>
            <a:r>
              <a:rPr lang="fr-FR" sz="2000" dirty="0" smtClean="0"/>
              <a:t>Les enfants en ont pris connaissance : </a:t>
            </a:r>
            <a:endParaRPr lang="fr-FR" sz="2000" dirty="0"/>
          </a:p>
          <a:p>
            <a:pPr marL="0" indent="0">
              <a:buNone/>
            </a:pPr>
            <a:endParaRPr lang="fr-FR" sz="8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000" dirty="0" smtClean="0"/>
              <a:t>Incompréhension de n’avoir été ni concertés ni choisis comme curateurs.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000" dirty="0"/>
              <a:t>Réaction </a:t>
            </a:r>
            <a:r>
              <a:rPr lang="fr-FR" sz="2000" dirty="0" smtClean="0"/>
              <a:t>virulente envers </a:t>
            </a:r>
            <a:r>
              <a:rPr lang="fr-FR" sz="2000" dirty="0"/>
              <a:t>leur </a:t>
            </a:r>
            <a:r>
              <a:rPr lang="fr-FR" sz="2000" dirty="0" smtClean="0"/>
              <a:t>mère. 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000" dirty="0" smtClean="0"/>
              <a:t>Le fils exprime une colère envers sa mère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000" dirty="0" smtClean="0"/>
              <a:t>La sœur est affectée émotionnellement : dans l’aide depuis l’accident - se sent mise à l’écart.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000" dirty="0" smtClean="0"/>
              <a:t>Emilie a expliqué sa démarche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000" dirty="0" smtClean="0"/>
              <a:t>Les enfants ont écrit au juge pour exprimer leur souhait d’exercer la mesure avec le sentiment que cela faciliterait la vie de leur mère</a:t>
            </a:r>
          </a:p>
          <a:p>
            <a:pPr>
              <a:buFont typeface="Wingdings" panose="05000000000000000000" pitchFamily="2" charset="2"/>
              <a:buChar char="§"/>
            </a:pPr>
            <a:endParaRPr lang="fr-FR" sz="2000" b="1" dirty="0" smtClean="0"/>
          </a:p>
          <a:p>
            <a:r>
              <a:rPr lang="fr-FR" sz="2000" b="1" dirty="0" smtClean="0"/>
              <a:t>Emilie </a:t>
            </a:r>
            <a:r>
              <a:rPr lang="fr-FR" sz="2000" b="1" dirty="0"/>
              <a:t>a accepté le choix de ses enfants pour ne pas les blesser </a:t>
            </a:r>
          </a:p>
        </p:txBody>
      </p:sp>
    </p:spTree>
    <p:extLst>
      <p:ext uri="{BB962C8B-B14F-4D97-AF65-F5344CB8AC3E}">
        <p14:creationId xmlns:p14="http://schemas.microsoft.com/office/powerpoint/2010/main" val="121034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63086" y="757646"/>
            <a:ext cx="8915400" cy="5669279"/>
          </a:xfrm>
        </p:spPr>
        <p:txBody>
          <a:bodyPr>
            <a:normAutofit/>
          </a:bodyPr>
          <a:lstStyle/>
          <a:p>
            <a:r>
              <a:rPr lang="fr-FR" sz="2000" dirty="0" smtClean="0"/>
              <a:t>Le changement de curateur a été accepté et </a:t>
            </a:r>
            <a:r>
              <a:rPr lang="fr-FR" sz="2000" b="1" dirty="0" smtClean="0"/>
              <a:t>les enfants d’Emilie sont nommés </a:t>
            </a:r>
            <a:r>
              <a:rPr lang="fr-FR" sz="2000" b="1" dirty="0" err="1" smtClean="0"/>
              <a:t>co</a:t>
            </a:r>
            <a:r>
              <a:rPr lang="fr-FR" sz="2000" b="1" dirty="0" smtClean="0"/>
              <a:t>-curateurs </a:t>
            </a:r>
            <a:r>
              <a:rPr lang="fr-FR" sz="2000" dirty="0" smtClean="0"/>
              <a:t>à partir d’octobre 2023 </a:t>
            </a:r>
            <a:endParaRPr lang="fr-FR" sz="2000" dirty="0"/>
          </a:p>
          <a:p>
            <a:endParaRPr lang="fr-FR" sz="2000" dirty="0" smtClean="0"/>
          </a:p>
          <a:p>
            <a:r>
              <a:rPr lang="fr-FR" sz="2000" dirty="0" smtClean="0"/>
              <a:t>Organisation mise en place </a:t>
            </a:r>
            <a:r>
              <a:rPr lang="fr-FR" sz="2000" dirty="0" smtClean="0"/>
              <a:t>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000" dirty="0"/>
              <a:t>Fille vit à Bordeaux et habituée aux démarches administratives par son </a:t>
            </a:r>
            <a:r>
              <a:rPr lang="fr-FR" sz="2000" dirty="0" smtClean="0"/>
              <a:t>travail :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fr-FR" sz="2000" dirty="0"/>
              <a:t>Gestion administrative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fr-FR" sz="2000" dirty="0"/>
              <a:t>Budget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fr-FR" sz="2000" dirty="0"/>
              <a:t>A </a:t>
            </a:r>
            <a:r>
              <a:rPr lang="fr-FR" sz="2000" dirty="0" smtClean="0"/>
              <a:t>distance</a:t>
            </a:r>
            <a:endParaRPr lang="fr-FR" sz="2000" dirty="0"/>
          </a:p>
          <a:p>
            <a:pPr lvl="2">
              <a:buFont typeface="Wingdings" panose="05000000000000000000" pitchFamily="2" charset="2"/>
              <a:buChar char="v"/>
            </a:pPr>
            <a:endParaRPr lang="fr-FR" sz="20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000" dirty="0"/>
              <a:t>Fils vit à proximité : Présence physique notamment pour faire signer les documents à sa mère et l’aide au quotidien.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fr-FR" dirty="0"/>
          </a:p>
          <a:p>
            <a:pPr marL="914400" lvl="2" indent="0">
              <a:buNone/>
            </a:pPr>
            <a:endParaRPr lang="fr-FR" sz="1000" dirty="0"/>
          </a:p>
        </p:txBody>
      </p:sp>
    </p:spTree>
    <p:extLst>
      <p:ext uri="{BB962C8B-B14F-4D97-AF65-F5344CB8AC3E}">
        <p14:creationId xmlns:p14="http://schemas.microsoft.com/office/powerpoint/2010/main" val="1208485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Limites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89212" y="1476103"/>
            <a:ext cx="8915400" cy="4937760"/>
          </a:xfrm>
        </p:spPr>
        <p:txBody>
          <a:bodyPr>
            <a:normAutofit fontScale="92500" lnSpcReduction="20000"/>
          </a:bodyPr>
          <a:lstStyle/>
          <a:p>
            <a:r>
              <a:rPr lang="fr-FR" dirty="0" smtClean="0"/>
              <a:t>Toutes </a:t>
            </a:r>
            <a:r>
              <a:rPr lang="fr-FR" dirty="0" smtClean="0"/>
              <a:t>les démarches n’étaient pas suivies </a:t>
            </a:r>
            <a:endParaRPr lang="fr-FR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dirty="0" smtClean="0"/>
              <a:t>Chronophage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dirty="0" smtClean="0"/>
              <a:t>L’éloignement de la fille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dirty="0" smtClean="0"/>
              <a:t>Le manque de coordination des enfants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fr-FR" dirty="0" smtClean="0"/>
              <a:t>par exemple : Dossier MLPH non renouvelé dans les temps avec perte de droits.</a:t>
            </a:r>
          </a:p>
          <a:p>
            <a:pPr marL="914400" lvl="2" indent="0">
              <a:buNone/>
            </a:pPr>
            <a:endParaRPr lang="fr-FR" dirty="0" smtClean="0"/>
          </a:p>
          <a:p>
            <a:r>
              <a:rPr lang="fr-FR" dirty="0" smtClean="0"/>
              <a:t>Le </a:t>
            </a:r>
            <a:r>
              <a:rPr lang="fr-FR" dirty="0" smtClean="0"/>
              <a:t>fils surestimait les capacités de sa mère =&gt; Lui demandait de faire des démarches dont elle était incapable </a:t>
            </a:r>
            <a:endParaRPr lang="fr-FR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dirty="0" smtClean="0"/>
              <a:t>Exemple </a:t>
            </a:r>
            <a:r>
              <a:rPr lang="fr-FR" dirty="0" smtClean="0"/>
              <a:t>: télé en panne, contacter le service après vente, contacter un réparateur</a:t>
            </a:r>
            <a:r>
              <a:rPr lang="fr-FR" dirty="0" smtClean="0"/>
              <a:t>….. =&gt; agacement du fils</a:t>
            </a:r>
          </a:p>
          <a:p>
            <a:pPr marL="457200" lvl="1" indent="0">
              <a:buNone/>
            </a:pPr>
            <a:endParaRPr lang="fr-FR" dirty="0" smtClean="0"/>
          </a:p>
          <a:p>
            <a:r>
              <a:rPr lang="fr-FR" dirty="0" smtClean="0"/>
              <a:t>Le positionnement d’un enfant</a:t>
            </a:r>
            <a:r>
              <a:rPr lang="fr-FR" dirty="0" smtClean="0"/>
              <a:t> </a:t>
            </a:r>
            <a:r>
              <a:rPr lang="fr-FR" dirty="0" smtClean="0"/>
              <a:t>envers sa mère </a:t>
            </a:r>
            <a:r>
              <a:rPr lang="fr-FR" dirty="0" smtClean="0"/>
              <a:t>: </a:t>
            </a:r>
            <a:r>
              <a:rPr lang="fr-FR" dirty="0" smtClean="0"/>
              <a:t>Le fils </a:t>
            </a:r>
            <a:r>
              <a:rPr lang="fr-FR" dirty="0" smtClean="0"/>
              <a:t>a demandé, une somme importante à Emilie, sans </a:t>
            </a:r>
            <a:r>
              <a:rPr lang="fr-FR" dirty="0" smtClean="0"/>
              <a:t>en </a:t>
            </a:r>
            <a:r>
              <a:rPr lang="fr-FR" dirty="0"/>
              <a:t>parler à sa </a:t>
            </a:r>
            <a:r>
              <a:rPr lang="fr-FR" dirty="0" smtClean="0"/>
              <a:t>sœur, </a:t>
            </a:r>
            <a:r>
              <a:rPr lang="fr-FR" dirty="0" smtClean="0"/>
              <a:t>sortant de son rôle de </a:t>
            </a:r>
            <a:r>
              <a:rPr lang="fr-FR" dirty="0" err="1" smtClean="0"/>
              <a:t>co</a:t>
            </a:r>
            <a:r>
              <a:rPr lang="fr-FR" dirty="0" smtClean="0"/>
              <a:t>-curateur. </a:t>
            </a:r>
          </a:p>
          <a:p>
            <a:pPr marL="0" indent="0">
              <a:buNone/>
            </a:pPr>
            <a:endParaRPr lang="fr-FR" dirty="0" smtClean="0"/>
          </a:p>
          <a:p>
            <a:r>
              <a:rPr lang="fr-FR" b="1" dirty="0" smtClean="0"/>
              <a:t>Créé </a:t>
            </a:r>
            <a:r>
              <a:rPr lang="fr-FR" b="1" dirty="0"/>
              <a:t>des </a:t>
            </a:r>
            <a:r>
              <a:rPr lang="fr-FR" b="1" dirty="0" smtClean="0"/>
              <a:t>conflits entre le frère et la sœur qui étaient en désaccord sur le fonctionnement de la </a:t>
            </a:r>
            <a:r>
              <a:rPr lang="fr-FR" b="1" dirty="0" err="1" smtClean="0"/>
              <a:t>co</a:t>
            </a:r>
            <a:r>
              <a:rPr lang="fr-FR" b="1" dirty="0" smtClean="0"/>
              <a:t>-curatelle.</a:t>
            </a:r>
            <a:endParaRPr lang="fr-FR" b="1" dirty="0"/>
          </a:p>
          <a:p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4263048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Au final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89212" y="1449977"/>
            <a:ext cx="8915400" cy="4461245"/>
          </a:xfrm>
        </p:spPr>
        <p:txBody>
          <a:bodyPr>
            <a:normAutofit lnSpcReduction="10000"/>
          </a:bodyPr>
          <a:lstStyle/>
          <a:p>
            <a:r>
              <a:rPr lang="fr-FR" dirty="0"/>
              <a:t>Mesure par les enfants a tenu 1 an </a:t>
            </a:r>
          </a:p>
          <a:p>
            <a:r>
              <a:rPr lang="fr-FR" dirty="0"/>
              <a:t>Demande changement de curateur par la </a:t>
            </a:r>
            <a:r>
              <a:rPr lang="fr-FR" dirty="0" smtClean="0"/>
              <a:t>fille</a:t>
            </a:r>
          </a:p>
          <a:p>
            <a:r>
              <a:rPr lang="fr-FR" dirty="0" smtClean="0"/>
              <a:t>l’UDAF </a:t>
            </a:r>
            <a:r>
              <a:rPr lang="fr-FR" dirty="0"/>
              <a:t>a été nommée de nouveau</a:t>
            </a:r>
            <a:r>
              <a:rPr lang="fr-FR" dirty="0" smtClean="0"/>
              <a:t>.</a:t>
            </a:r>
          </a:p>
          <a:p>
            <a:pPr marL="0" indent="0">
              <a:buNone/>
            </a:pPr>
            <a:endParaRPr lang="fr-FR" dirty="0" smtClean="0"/>
          </a:p>
          <a:p>
            <a:r>
              <a:rPr lang="fr-FR" dirty="0"/>
              <a:t>Hypothèses 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dirty="0"/>
              <a:t>Besoin d’être reconnus dans leur identité en tant qu’aidants.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dirty="0"/>
              <a:t>Persuadés qu’ils seraient plus à l’écoute des besoins de leur mère.</a:t>
            </a:r>
          </a:p>
          <a:p>
            <a:r>
              <a:rPr lang="fr-FR" dirty="0"/>
              <a:t>Cette expérience a été nécessaire pour que la mesure exercée par un tiers soit acceptée sereinement </a:t>
            </a:r>
          </a:p>
          <a:p>
            <a:r>
              <a:rPr lang="fr-FR" dirty="0"/>
              <a:t>Permis un lâcher prise des enfants qui ont pu reprendre leur place d’enfant.</a:t>
            </a:r>
          </a:p>
          <a:p>
            <a:r>
              <a:rPr lang="fr-FR" dirty="0"/>
              <a:t>Malgré les conflits pendant un an, Madame a pu retrouver de bonnes relations avec ses enfants.</a:t>
            </a:r>
          </a:p>
          <a:p>
            <a:pPr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84927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92924" y="676361"/>
            <a:ext cx="8911687" cy="1280890"/>
          </a:xfrm>
        </p:spPr>
        <p:txBody>
          <a:bodyPr/>
          <a:lstStyle/>
          <a:p>
            <a:r>
              <a:rPr lang="fr-FR" dirty="0" smtClean="0"/>
              <a:t>Exemple 2 : Julie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17074" y="1541417"/>
            <a:ext cx="8787537" cy="485938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dirty="0" smtClean="0"/>
              <a:t>Agée de 45 ans</a:t>
            </a:r>
          </a:p>
          <a:p>
            <a:pPr>
              <a:lnSpc>
                <a:spcPct val="150000"/>
              </a:lnSpc>
            </a:pPr>
            <a:r>
              <a:rPr lang="fr-FR" dirty="0" smtClean="0"/>
              <a:t>Traumatisme crânien en 2017 (33 ans) avec mesure de tutelle immédiate.</a:t>
            </a:r>
          </a:p>
          <a:p>
            <a:pPr>
              <a:lnSpc>
                <a:spcPct val="150000"/>
              </a:lnSpc>
            </a:pPr>
            <a:r>
              <a:rPr lang="fr-FR" dirty="0" smtClean="0"/>
              <a:t>Au moment de l’accident : en couple =&gt; compagnon : tuteur</a:t>
            </a:r>
          </a:p>
          <a:p>
            <a:pPr>
              <a:lnSpc>
                <a:spcPct val="150000"/>
              </a:lnSpc>
            </a:pPr>
            <a:r>
              <a:rPr lang="fr-FR" dirty="0" smtClean="0"/>
              <a:t>Suite à leur séparation la question du mandataire s’est posée =&gt; Qui allait exercer la mesure?</a:t>
            </a:r>
            <a:endParaRPr lang="fr-FR" dirty="0"/>
          </a:p>
          <a:p>
            <a:pPr>
              <a:lnSpc>
                <a:spcPct val="150000"/>
              </a:lnSpc>
            </a:pPr>
            <a:r>
              <a:rPr lang="fr-FR" dirty="0" smtClean="0"/>
              <a:t>Julie a souhaité que ce soit son père et non un mandataire privé.</a:t>
            </a:r>
          </a:p>
          <a:p>
            <a:pPr>
              <a:lnSpc>
                <a:spcPct val="150000"/>
              </a:lnSpc>
            </a:pPr>
            <a:r>
              <a:rPr lang="fr-FR" dirty="0" smtClean="0"/>
              <a:t>Difficulté pour le père de refuser la demande de sa fille. Il l’a accepté par dépit.</a:t>
            </a:r>
          </a:p>
          <a:p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082505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ri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441</TotalTime>
  <Words>1040</Words>
  <Application>Microsoft Office PowerPoint</Application>
  <PresentationFormat>Grand écran</PresentationFormat>
  <Paragraphs>101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6" baseType="lpstr">
      <vt:lpstr>Arial</vt:lpstr>
      <vt:lpstr>Century Gothic</vt:lpstr>
      <vt:lpstr>Wingdings</vt:lpstr>
      <vt:lpstr>Wingdings 3</vt:lpstr>
      <vt:lpstr>Brin</vt:lpstr>
      <vt:lpstr>Comment une mesure de protection juridique vient perturber la place des aidants familiaux?</vt:lpstr>
      <vt:lpstr>Le SAMSAH TC40</vt:lpstr>
      <vt:lpstr>Rôle du SAMSAH TC40</vt:lpstr>
      <vt:lpstr>Exemple 1 : Emilie</vt:lpstr>
      <vt:lpstr>Présentation PowerPoint</vt:lpstr>
      <vt:lpstr>Présentation PowerPoint</vt:lpstr>
      <vt:lpstr>Limites</vt:lpstr>
      <vt:lpstr>Au final</vt:lpstr>
      <vt:lpstr>Exemple 2 : Julie</vt:lpstr>
      <vt:lpstr>Présentation PowerPoint</vt:lpstr>
      <vt:lpstr>Conclusion</vt:lpstr>
    </vt:vector>
  </TitlesOfParts>
  <Company>MONT DE MARSAN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380550</dc:creator>
  <cp:lastModifiedBy>380550</cp:lastModifiedBy>
  <cp:revision>104</cp:revision>
  <dcterms:created xsi:type="dcterms:W3CDTF">2025-09-19T08:42:18Z</dcterms:created>
  <dcterms:modified xsi:type="dcterms:W3CDTF">2025-11-24T15:16:11Z</dcterms:modified>
</cp:coreProperties>
</file>