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4" r:id="rId8"/>
    <p:sldId id="261" r:id="rId9"/>
    <p:sldId id="266" r:id="rId10"/>
    <p:sldId id="267" r:id="rId11"/>
    <p:sldId id="268" r:id="rId12"/>
    <p:sldId id="265" r:id="rId13"/>
    <p:sldId id="262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2" autoAdjust="0"/>
  </p:normalViewPr>
  <p:slideViewPr>
    <p:cSldViewPr>
      <p:cViewPr varScale="1">
        <p:scale>
          <a:sx n="67" d="100"/>
          <a:sy n="67" d="100"/>
        </p:scale>
        <p:origin x="-91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A61E-BEB4-4D0C-87B7-44308A9A4382}" type="datetimeFigureOut">
              <a:rPr lang="fr-FR" smtClean="0"/>
              <a:t>17/05/2017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2B7A-281D-404F-B909-7046BCCAEF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9501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A61E-BEB4-4D0C-87B7-44308A9A4382}" type="datetimeFigureOut">
              <a:rPr lang="fr-FR" smtClean="0"/>
              <a:t>17/05/2017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2B7A-281D-404F-B909-7046BCCAEF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062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A61E-BEB4-4D0C-87B7-44308A9A4382}" type="datetimeFigureOut">
              <a:rPr lang="fr-FR" smtClean="0"/>
              <a:t>17/05/2017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2B7A-281D-404F-B909-7046BCCAEF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290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A61E-BEB4-4D0C-87B7-44308A9A4382}" type="datetimeFigureOut">
              <a:rPr lang="fr-FR" smtClean="0"/>
              <a:t>17/05/2017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2B7A-281D-404F-B909-7046BCCAEF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7386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A61E-BEB4-4D0C-87B7-44308A9A4382}" type="datetimeFigureOut">
              <a:rPr lang="fr-FR" smtClean="0"/>
              <a:t>17/05/2017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2B7A-281D-404F-B909-7046BCCAEF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1522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A61E-BEB4-4D0C-87B7-44308A9A4382}" type="datetimeFigureOut">
              <a:rPr lang="fr-FR" smtClean="0"/>
              <a:t>17/05/2017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2B7A-281D-404F-B909-7046BCCAEF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5876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A61E-BEB4-4D0C-87B7-44308A9A4382}" type="datetimeFigureOut">
              <a:rPr lang="fr-FR" smtClean="0"/>
              <a:t>17/05/2017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2B7A-281D-404F-B909-7046BCCAEF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6812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A61E-BEB4-4D0C-87B7-44308A9A4382}" type="datetimeFigureOut">
              <a:rPr lang="fr-FR" smtClean="0"/>
              <a:t>17/05/2017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2B7A-281D-404F-B909-7046BCCAEF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1153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A61E-BEB4-4D0C-87B7-44308A9A4382}" type="datetimeFigureOut">
              <a:rPr lang="fr-FR" smtClean="0"/>
              <a:t>17/05/2017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2B7A-281D-404F-B909-7046BCCAEF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6936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A61E-BEB4-4D0C-87B7-44308A9A4382}" type="datetimeFigureOut">
              <a:rPr lang="fr-FR" smtClean="0"/>
              <a:t>17/05/2017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2B7A-281D-404F-B909-7046BCCAEF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1560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A61E-BEB4-4D0C-87B7-44308A9A4382}" type="datetimeFigureOut">
              <a:rPr lang="fr-FR" smtClean="0"/>
              <a:t>17/05/2017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2B7A-281D-404F-B909-7046BCCAEF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5953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82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6A61E-BEB4-4D0C-87B7-44308A9A4382}" type="datetimeFigureOut">
              <a:rPr lang="fr-FR" smtClean="0"/>
              <a:t>17/05/2017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2B7A-281D-404F-B909-7046BCCAEF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2718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2403699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 vieillissement des personnes CEREBRO-LESEES et de leurs proches à la MAS du JUNCA à</a:t>
            </a:r>
            <a:br>
              <a:rPr lang="fr-FR" dirty="0" smtClean="0"/>
            </a:br>
            <a:r>
              <a:rPr lang="fr-FR" dirty="0" smtClean="0"/>
              <a:t>Villenave d’Ornon</a:t>
            </a:r>
            <a:endParaRPr lang="fr-FR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5761407" y="5417479"/>
            <a:ext cx="3088432" cy="432048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fr-FR" dirty="0" smtClean="0">
                <a:solidFill>
                  <a:schemeClr val="tx1"/>
                </a:solidFill>
              </a:rPr>
              <a:t>Dr Michèle BOUGET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04248" y="5859917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000" dirty="0" smtClean="0"/>
              <a:t>Le 19 Mai 2017 </a:t>
            </a:r>
            <a:endParaRPr lang="fr-FR" sz="2000" dirty="0"/>
          </a:p>
        </p:txBody>
      </p:sp>
      <p:sp>
        <p:nvSpPr>
          <p:cNvPr id="6" name="Rectangle 5"/>
          <p:cNvSpPr/>
          <p:nvPr/>
        </p:nvSpPr>
        <p:spPr>
          <a:xfrm>
            <a:off x="179512" y="5392176"/>
            <a:ext cx="453650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 smtClean="0"/>
              <a:t>7</a:t>
            </a:r>
            <a:r>
              <a:rPr lang="fr-FR" sz="2400" baseline="30000" dirty="0" smtClean="0"/>
              <a:t>ème</a:t>
            </a:r>
            <a:r>
              <a:rPr lang="fr-FR" sz="2400" dirty="0" smtClean="0"/>
              <a:t> Journée de formation annuelle du réseau Aquitaine TC</a:t>
            </a:r>
            <a:r>
              <a:rPr lang="fr-FR" sz="2800" dirty="0" smtClean="0"/>
              <a:t>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40401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vieillissement des personnes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 travers 3 témoignages</a:t>
            </a:r>
          </a:p>
          <a:p>
            <a:pPr lvl="1"/>
            <a:r>
              <a:rPr lang="fr-FR" b="1" dirty="0" err="1" smtClean="0">
                <a:solidFill>
                  <a:schemeClr val="bg1">
                    <a:lumMod val="50000"/>
                  </a:schemeClr>
                </a:solidFill>
              </a:rPr>
              <a:t>Eric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 D.</a:t>
            </a:r>
          </a:p>
          <a:p>
            <a:pPr lvl="2"/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Présenté par Cathy BARADAT   - IDE -</a:t>
            </a:r>
          </a:p>
          <a:p>
            <a:pPr lvl="1"/>
            <a:endParaRPr lang="fr-FR" dirty="0"/>
          </a:p>
          <a:p>
            <a:pPr lvl="1"/>
            <a:r>
              <a:rPr lang="fr-FR" b="1" dirty="0" smtClean="0"/>
              <a:t>Christian T.</a:t>
            </a:r>
          </a:p>
          <a:p>
            <a:pPr lvl="2"/>
            <a:r>
              <a:rPr lang="fr-FR" b="1" dirty="0" smtClean="0"/>
              <a:t>Présenté par Christian OLIVIERI   - Chef de Service -</a:t>
            </a:r>
          </a:p>
          <a:p>
            <a:pPr lvl="2"/>
            <a:endParaRPr lang="fr-FR" b="1" dirty="0"/>
          </a:p>
          <a:p>
            <a:pPr lvl="1"/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Jean-Marie P.</a:t>
            </a:r>
          </a:p>
          <a:p>
            <a:pPr lvl="2"/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Présenté par </a:t>
            </a:r>
            <a:r>
              <a:rPr lang="fr-FR" b="1" dirty="0" err="1" smtClean="0">
                <a:solidFill>
                  <a:schemeClr val="bg1">
                    <a:lumMod val="50000"/>
                  </a:schemeClr>
                </a:solidFill>
              </a:rPr>
              <a:t>Eric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 BAUZA   - Psychologue -</a:t>
            </a:r>
            <a:endParaRPr lang="fr-FR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99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vieillissement des personnes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 travers 3 témoignages</a:t>
            </a:r>
          </a:p>
          <a:p>
            <a:pPr lvl="1"/>
            <a:r>
              <a:rPr lang="fr-FR" b="1" dirty="0" err="1" smtClean="0">
                <a:solidFill>
                  <a:schemeClr val="bg1">
                    <a:lumMod val="50000"/>
                  </a:schemeClr>
                </a:solidFill>
              </a:rPr>
              <a:t>Eric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 D.</a:t>
            </a:r>
          </a:p>
          <a:p>
            <a:pPr lvl="2"/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Présenté par Cathy BARADAT   - IDE 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-</a:t>
            </a:r>
            <a:endParaRPr lang="fr-FR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fr-FR" b="1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Christian T.</a:t>
            </a:r>
          </a:p>
          <a:p>
            <a:pPr lvl="2"/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Présenté par Christian OLIVIERI   - Chef de Service -</a:t>
            </a:r>
          </a:p>
          <a:p>
            <a:pPr lvl="2"/>
            <a:endParaRPr lang="fr-FR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fr-FR" b="1" dirty="0" smtClean="0"/>
              <a:t>Jean-Marie P.</a:t>
            </a:r>
          </a:p>
          <a:p>
            <a:pPr lvl="2"/>
            <a:r>
              <a:rPr lang="fr-FR" b="1" dirty="0" smtClean="0"/>
              <a:t>Présenté par </a:t>
            </a:r>
            <a:r>
              <a:rPr lang="fr-FR" b="1" dirty="0" err="1" smtClean="0"/>
              <a:t>Eric</a:t>
            </a:r>
            <a:r>
              <a:rPr lang="fr-FR" b="1" dirty="0" smtClean="0"/>
              <a:t> BAUZA   - Psychologue -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38747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 de l’intervention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Présentation de la MAS Le Junca</a:t>
            </a:r>
          </a:p>
          <a:p>
            <a:pPr marL="514350" indent="-514350">
              <a:buFont typeface="+mj-lt"/>
              <a:buAutoNum type="arabicPeriod"/>
            </a:pP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Le 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vieillissement des personnes accueillies au pavillon AMBRE dédié aux personnes </a:t>
            </a:r>
            <a:r>
              <a:rPr lang="fr-FR" b="1" dirty="0" err="1">
                <a:solidFill>
                  <a:schemeClr val="bg1">
                    <a:lumMod val="50000"/>
                  </a:schemeClr>
                </a:solidFill>
              </a:rPr>
              <a:t>cérébro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-lésées (E.V.C. – E.P.R.) à travers 3 témoignages.</a:t>
            </a:r>
          </a:p>
          <a:p>
            <a:pPr marL="514350" indent="-514350">
              <a:buFont typeface="+mj-lt"/>
              <a:buAutoNum type="arabicPeriod"/>
            </a:pPr>
            <a:r>
              <a:rPr lang="fr-FR" b="1" dirty="0" smtClean="0"/>
              <a:t>Entre « Soins actifs » et « obstination déraisonnable » : Quelle place pour l’accompagnement médical ?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73362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332656"/>
            <a:ext cx="8534400" cy="72008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Entre « Soins actifs » et « obstination déraisonnable »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525963"/>
          </a:xfrm>
        </p:spPr>
        <p:txBody>
          <a:bodyPr/>
          <a:lstStyle/>
          <a:p>
            <a:r>
              <a:rPr lang="fr-FR" dirty="0" smtClean="0"/>
              <a:t>« Prise en charge médicale et soins constants »</a:t>
            </a:r>
          </a:p>
          <a:p>
            <a:r>
              <a:rPr lang="fr-FR" dirty="0" smtClean="0"/>
              <a:t>Loi LEONETTI et principe « d’obstination déraisonnable »</a:t>
            </a:r>
          </a:p>
          <a:p>
            <a:r>
              <a:rPr lang="fr-FR" dirty="0" smtClean="0"/>
              <a:t>Personnes accueillies et familles extrêmement présentes avec espoir de guérison</a:t>
            </a:r>
          </a:p>
          <a:p>
            <a:r>
              <a:rPr lang="fr-FR" dirty="0" smtClean="0"/>
              <a:t>Histoires différentes – dossier médical singulier</a:t>
            </a:r>
          </a:p>
          <a:p>
            <a:r>
              <a:rPr lang="fr-FR" dirty="0" smtClean="0"/>
              <a:t>Partenariat à 3 : la personne, la famille, le médecin et l’équipe de professionnels    </a:t>
            </a:r>
          </a:p>
        </p:txBody>
      </p:sp>
    </p:spTree>
    <p:extLst>
      <p:ext uri="{BB962C8B-B14F-4D97-AF65-F5344CB8AC3E}">
        <p14:creationId xmlns:p14="http://schemas.microsoft.com/office/powerpoint/2010/main" val="344218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Entre « Soins actifs » et « obstination déraisonnable »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Dialogue</a:t>
            </a:r>
          </a:p>
          <a:p>
            <a:r>
              <a:rPr lang="fr-FR" dirty="0" smtClean="0"/>
              <a:t>Confiance</a:t>
            </a:r>
          </a:p>
          <a:p>
            <a:r>
              <a:rPr lang="fr-FR" dirty="0" smtClean="0"/>
              <a:t>Aide  (le réseau)</a:t>
            </a:r>
          </a:p>
          <a:p>
            <a:endParaRPr lang="fr-FR" dirty="0"/>
          </a:p>
          <a:p>
            <a:r>
              <a:rPr lang="fr-FR" dirty="0" smtClean="0"/>
              <a:t>Cas particulier de Nicolas C.</a:t>
            </a:r>
          </a:p>
          <a:p>
            <a:pPr marL="0" indent="0"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2037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Entre « Soins actifs » et « obstination déraisonnable »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u="sng" dirty="0" smtClean="0"/>
          </a:p>
          <a:p>
            <a:r>
              <a:rPr lang="fr-FR" u="sng" dirty="0" smtClean="0"/>
              <a:t>Réflexions générale</a:t>
            </a:r>
            <a:r>
              <a:rPr lang="fr-FR" dirty="0" smtClean="0"/>
              <a:t> </a:t>
            </a:r>
          </a:p>
          <a:p>
            <a:pPr lvl="1"/>
            <a:r>
              <a:rPr lang="fr-FR" dirty="0" smtClean="0"/>
              <a:t>25 ans d’expérience</a:t>
            </a:r>
          </a:p>
          <a:p>
            <a:pPr lvl="1"/>
            <a:r>
              <a:rPr lang="fr-FR" dirty="0" smtClean="0"/>
              <a:t>Auprès de personnes « ni tout à fait en vie, ni tout à fait mortes »   - Jerry </a:t>
            </a:r>
            <a:r>
              <a:rPr lang="fr-FR" dirty="0" err="1" smtClean="0"/>
              <a:t>Boulard</a:t>
            </a:r>
            <a:r>
              <a:rPr lang="fr-FR" dirty="0" smtClean="0"/>
              <a:t> -</a:t>
            </a:r>
          </a:p>
          <a:p>
            <a:endParaRPr lang="fr-FR" u="sng" dirty="0" smtClean="0"/>
          </a:p>
          <a:p>
            <a:r>
              <a:rPr lang="fr-FR" u="sng" dirty="0" smtClean="0"/>
              <a:t>Avenir</a:t>
            </a:r>
          </a:p>
          <a:p>
            <a:pPr lvl="1"/>
            <a:r>
              <a:rPr lang="fr-FR" dirty="0" smtClean="0"/>
              <a:t>Projets de loi (euthanasie, mourir dans la dignité)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39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D:\users\Georges\Pictures\Rouge-Gorge\IMG_36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0936" y="-581883"/>
            <a:ext cx="11164936" cy="744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05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 de l’intervention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Présentation de la MAS Le Junca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Le vieillissement des personnes accueillies au pavillon AMBRE dédié aux personnes </a:t>
            </a:r>
            <a:r>
              <a:rPr lang="fr-FR" dirty="0" err="1" smtClean="0"/>
              <a:t>cérébro</a:t>
            </a:r>
            <a:r>
              <a:rPr lang="fr-FR" dirty="0" smtClean="0"/>
              <a:t>-lésées (E.V.C. – E.P.R.) à travers 3 témoignages.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Entre « Soins actifs » et « obstination déraisonnable » : Quelle place pour l’accompagnement médical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345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 de l’intervention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b="1" dirty="0" smtClean="0"/>
              <a:t>Présentation de la MAS Le Junca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Le vieillissement des personnes accueillies au pavillon AMBRE dédié aux personnes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cérébro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-lésées (E.V.C. – E.P.R.) à travers 3 témoignages.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Entre « Soins actifs » et « obstination déraisonnable » : Quelle place pour l’accompagnement médical ?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34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 descr="C:\Users\Georges Bouget\Desktop\P90900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313586" cy="69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83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Présentation de la MAS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600200"/>
            <a:ext cx="8424936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dirty="0" smtClean="0"/>
              <a:t>Ouverture en novembre 1992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Gérée par l’association </a:t>
            </a:r>
            <a:r>
              <a:rPr lang="fr-FR" b="1" dirty="0" smtClean="0">
                <a:solidFill>
                  <a:srgbClr val="00B050"/>
                </a:solidFill>
              </a:rPr>
              <a:t>APAJH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1 pavillon dédié aux personnes </a:t>
            </a:r>
            <a:r>
              <a:rPr lang="fr-FR" dirty="0" err="1" smtClean="0"/>
              <a:t>cérébro</a:t>
            </a:r>
            <a:r>
              <a:rPr lang="fr-FR" dirty="0" smtClean="0"/>
              <a:t>-lésées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3 pavillons réservés aux personnes polyhandicapées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216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Présentation de la MAS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pavillon AMBRE</a:t>
            </a:r>
          </a:p>
          <a:p>
            <a:pPr lvl="1"/>
            <a:r>
              <a:rPr lang="fr-FR" dirty="0" smtClean="0"/>
              <a:t>15 places en internat</a:t>
            </a:r>
          </a:p>
          <a:p>
            <a:pPr lvl="1"/>
            <a:r>
              <a:rPr lang="fr-FR" dirty="0" smtClean="0"/>
              <a:t>Age moyen 33 ans à l’ouverture, 45 ans actuellement</a:t>
            </a:r>
          </a:p>
          <a:p>
            <a:pPr lvl="1"/>
            <a:r>
              <a:rPr lang="fr-FR" dirty="0" smtClean="0"/>
              <a:t>Pathologies très différentes mais à majorité séquelles de TRAUMATISME CRANIEN sévères ou d’A.V.C.</a:t>
            </a:r>
          </a:p>
          <a:p>
            <a:pPr lvl="1"/>
            <a:r>
              <a:rPr lang="fr-FR" dirty="0" smtClean="0"/>
              <a:t>En état végétatif prolongé ou pauci-relationnel</a:t>
            </a:r>
          </a:p>
          <a:p>
            <a:pPr lvl="1"/>
            <a:r>
              <a:rPr lang="fr-FR" dirty="0" smtClean="0"/>
              <a:t>Evolution très variable au cours des années 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042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 de l’intervention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Présentation de la MAS Le Junca</a:t>
            </a:r>
          </a:p>
          <a:p>
            <a:pPr marL="514350" indent="-514350">
              <a:buFont typeface="+mj-lt"/>
              <a:buAutoNum type="arabicPeriod"/>
            </a:pPr>
            <a:r>
              <a:rPr lang="fr-FR" b="1" dirty="0"/>
              <a:t>Le vieillissement des personnes accueillies au pavillon AMBRE dédié aux personnes </a:t>
            </a:r>
            <a:r>
              <a:rPr lang="fr-FR" b="1" dirty="0" err="1"/>
              <a:t>cérébro</a:t>
            </a:r>
            <a:r>
              <a:rPr lang="fr-FR" b="1" dirty="0"/>
              <a:t>-lésées (E.V.C. – E.P.R.) à travers 3 témoignages.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Entre « Soins actifs » et « obstination déraisonnable » : Quelle place pour l’accompagnement médical ?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03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vieillissement des personnes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 travers 3 témoignages</a:t>
            </a:r>
          </a:p>
          <a:p>
            <a:pPr lvl="1"/>
            <a:r>
              <a:rPr lang="fr-FR" b="1" dirty="0" err="1" smtClean="0"/>
              <a:t>Eric</a:t>
            </a:r>
            <a:r>
              <a:rPr lang="fr-FR" b="1" dirty="0" smtClean="0"/>
              <a:t> D.</a:t>
            </a:r>
          </a:p>
          <a:p>
            <a:pPr lvl="2"/>
            <a:r>
              <a:rPr lang="fr-FR" b="1" dirty="0" smtClean="0"/>
              <a:t>Présenté par Cathy BARADAT   - IDE -</a:t>
            </a:r>
          </a:p>
          <a:p>
            <a:pPr lvl="1"/>
            <a:endParaRPr lang="fr-FR" b="1" dirty="0"/>
          </a:p>
          <a:p>
            <a:pPr lvl="1"/>
            <a:r>
              <a:rPr lang="fr-FR" b="1" dirty="0" smtClean="0"/>
              <a:t>Christian T.</a:t>
            </a:r>
          </a:p>
          <a:p>
            <a:pPr lvl="2"/>
            <a:r>
              <a:rPr lang="fr-FR" b="1" dirty="0" smtClean="0"/>
              <a:t>Présenté par Christian OLIVIERI   - Chef de Service -</a:t>
            </a:r>
          </a:p>
          <a:p>
            <a:pPr lvl="2"/>
            <a:endParaRPr lang="fr-FR" b="1" dirty="0"/>
          </a:p>
          <a:p>
            <a:pPr lvl="1"/>
            <a:r>
              <a:rPr lang="fr-FR" b="1" dirty="0" smtClean="0"/>
              <a:t>Jean-Marie P.</a:t>
            </a:r>
          </a:p>
          <a:p>
            <a:pPr lvl="2"/>
            <a:r>
              <a:rPr lang="fr-FR" b="1" dirty="0" smtClean="0"/>
              <a:t>Présenté par </a:t>
            </a:r>
            <a:r>
              <a:rPr lang="fr-FR" b="1" dirty="0" err="1" smtClean="0"/>
              <a:t>Eric</a:t>
            </a:r>
            <a:r>
              <a:rPr lang="fr-FR" b="1" dirty="0" smtClean="0"/>
              <a:t> BAUZA   - Psychologue -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74507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vieillissement des personnes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 travers 3 témoignages</a:t>
            </a:r>
          </a:p>
          <a:p>
            <a:pPr lvl="1"/>
            <a:r>
              <a:rPr lang="fr-FR" b="1" dirty="0" err="1" smtClean="0"/>
              <a:t>Eric</a:t>
            </a:r>
            <a:r>
              <a:rPr lang="fr-FR" b="1" dirty="0" smtClean="0"/>
              <a:t> D.</a:t>
            </a:r>
          </a:p>
          <a:p>
            <a:pPr lvl="2"/>
            <a:r>
              <a:rPr lang="fr-FR" b="1" dirty="0" smtClean="0"/>
              <a:t>Présenté par Cathy BARADAT   - IDE -</a:t>
            </a:r>
          </a:p>
          <a:p>
            <a:pPr marL="457200" lvl="1" indent="0">
              <a:buNone/>
            </a:pPr>
            <a:endParaRPr lang="fr-FR" dirty="0"/>
          </a:p>
          <a:p>
            <a:pPr lvl="1"/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Christian T.</a:t>
            </a:r>
          </a:p>
          <a:p>
            <a:pPr lvl="2"/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Présenté par Christian OLIVIERI   - Chef de Service -</a:t>
            </a:r>
          </a:p>
          <a:p>
            <a:pPr lvl="2"/>
            <a:endParaRPr lang="fr-FR" b="1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Jean-Marie P.</a:t>
            </a:r>
          </a:p>
          <a:p>
            <a:pPr lvl="2"/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Présenté par </a:t>
            </a:r>
            <a:r>
              <a:rPr lang="fr-FR" b="1" dirty="0" err="1" smtClean="0">
                <a:solidFill>
                  <a:schemeClr val="bg1">
                    <a:lumMod val="50000"/>
                  </a:schemeClr>
                </a:solidFill>
              </a:rPr>
              <a:t>Eric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 BAUZA   - Psychologue -</a:t>
            </a:r>
            <a:endParaRPr lang="fr-FR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02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</TotalTime>
  <Words>429</Words>
  <Application>Microsoft Office PowerPoint</Application>
  <PresentationFormat>Affichage à l'écran (4:3)</PresentationFormat>
  <Paragraphs>94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Le vieillissement des personnes CEREBRO-LESEES et de leurs proches à la MAS du JUNCA à Villenave d’Ornon</vt:lpstr>
      <vt:lpstr>Plan de l’intervention</vt:lpstr>
      <vt:lpstr>Plan de l’intervention</vt:lpstr>
      <vt:lpstr>Présentation PowerPoint</vt:lpstr>
      <vt:lpstr>Présentation de la MAS</vt:lpstr>
      <vt:lpstr>Présentation de la MAS</vt:lpstr>
      <vt:lpstr>Plan de l’intervention</vt:lpstr>
      <vt:lpstr>Le vieillissement des personnes</vt:lpstr>
      <vt:lpstr>Le vieillissement des personnes</vt:lpstr>
      <vt:lpstr>Le vieillissement des personnes</vt:lpstr>
      <vt:lpstr>Le vieillissement des personnes</vt:lpstr>
      <vt:lpstr>Plan de l’intervention</vt:lpstr>
      <vt:lpstr>Entre « Soins actifs » et « obstination déraisonnable »</vt:lpstr>
      <vt:lpstr>Entre « Soins actifs » et « obstination déraisonnable »</vt:lpstr>
      <vt:lpstr>Entre « Soins actifs » et « obstination déraisonnable »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vieillissement des personnes CEREBRO-LESEES et de leurs proches à la MAS du JUNCA à Villenave d’Ornon</dc:title>
  <dc:creator>Georges BOUGET</dc:creator>
  <cp:lastModifiedBy>Georges BOUGET</cp:lastModifiedBy>
  <cp:revision>19</cp:revision>
  <dcterms:created xsi:type="dcterms:W3CDTF">2017-05-17T13:56:30Z</dcterms:created>
  <dcterms:modified xsi:type="dcterms:W3CDTF">2017-05-17T18:21:49Z</dcterms:modified>
</cp:coreProperties>
</file>