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0" r:id="rId3"/>
    <p:sldId id="271" r:id="rId4"/>
    <p:sldId id="272" r:id="rId5"/>
    <p:sldId id="293" r:id="rId6"/>
    <p:sldId id="294" r:id="rId7"/>
    <p:sldId id="295" r:id="rId8"/>
    <p:sldId id="296" r:id="rId9"/>
    <p:sldId id="297" r:id="rId10"/>
    <p:sldId id="273" r:id="rId11"/>
    <p:sldId id="274" r:id="rId12"/>
    <p:sldId id="298" r:id="rId13"/>
    <p:sldId id="299" r:id="rId14"/>
    <p:sldId id="300" r:id="rId15"/>
    <p:sldId id="292" r:id="rId16"/>
    <p:sldId id="291" r:id="rId17"/>
    <p:sldId id="301" r:id="rId18"/>
    <p:sldId id="302" r:id="rId19"/>
    <p:sldId id="303" r:id="rId20"/>
    <p:sldId id="304" r:id="rId21"/>
    <p:sldId id="290" r:id="rId2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B9A9B-D952-F545-8FD0-C59D7EB52141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5F5C1-708F-1741-AB8D-99F72BC34EF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23CD9-AC87-054F-A1A0-B1799C23E23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BB7CA-C63A-FE4F-AE56-20A15DC81721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BB7CA-C63A-FE4F-AE56-20A15DC81721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1E372-E08A-7E4A-AF2F-72DC46174BED}" type="datetimeFigureOut">
              <a:rPr lang="fr-FR" smtClean="0"/>
              <a:pPr/>
              <a:t>18/05/17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2E20A-7135-D142-9152-03D4A70FC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49" y="1991895"/>
            <a:ext cx="8054139" cy="2770605"/>
          </a:xfrm>
        </p:spPr>
        <p:txBody>
          <a:bodyPr>
            <a:normAutofit/>
          </a:bodyPr>
          <a:lstStyle/>
          <a:p>
            <a:r>
              <a:rPr lang="fr-FR" sz="4000" dirty="0" smtClean="0"/>
              <a:t>Enqu</a:t>
            </a:r>
            <a:r>
              <a:rPr lang="fr-FR" sz="4000" dirty="0" smtClean="0"/>
              <a:t>ête sur le vieillissement de la personne </a:t>
            </a:r>
            <a:r>
              <a:rPr lang="fr-FR" sz="4000" dirty="0" err="1" smtClean="0"/>
              <a:t>cérébro-lésée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Regards croisés </a:t>
            </a:r>
            <a:br>
              <a:rPr lang="fr-FR" sz="4000" dirty="0" smtClean="0"/>
            </a:br>
            <a:r>
              <a:rPr lang="fr-FR" sz="4000" dirty="0" smtClean="0"/>
              <a:t>  personnes, familles, professionnels</a:t>
            </a:r>
            <a:endParaRPr lang="fr-FR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549275"/>
            <a:ext cx="17430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7 </a:t>
            </a:r>
            <a:r>
              <a:rPr lang="fr-FR" dirty="0" err="1" smtClean="0"/>
              <a:t>ème</a:t>
            </a:r>
            <a:r>
              <a:rPr lang="fr-FR" dirty="0" smtClean="0"/>
              <a:t> journée de formation </a:t>
            </a:r>
          </a:p>
          <a:p>
            <a:r>
              <a:rPr lang="fr-FR" dirty="0" smtClean="0"/>
              <a:t>Réseau Aquitaine TC</a:t>
            </a:r>
          </a:p>
          <a:p>
            <a:r>
              <a:rPr lang="fr-FR" dirty="0" smtClean="0"/>
              <a:t>19 mai 2017</a:t>
            </a:r>
          </a:p>
          <a:p>
            <a:r>
              <a:rPr lang="fr-FR" dirty="0" smtClean="0"/>
              <a:t> 33360 LATRESNE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questionnaire pour les proches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03122"/>
          </a:xfrm>
        </p:spPr>
        <p:txBody>
          <a:bodyPr>
            <a:normAutofit fontScale="47500" lnSpcReduction="20000"/>
          </a:bodyPr>
          <a:lstStyle/>
          <a:p>
            <a:r>
              <a:rPr lang="fr-FR" dirty="0" smtClean="0"/>
              <a:t>Présentation :</a:t>
            </a:r>
            <a:r>
              <a:rPr lang="fr-FR" dirty="0" smtClean="0"/>
              <a:t> Qui remplit le questionnaire </a:t>
            </a:r>
            <a:r>
              <a:rPr lang="fr-FR" dirty="0" smtClean="0"/>
              <a:t>?</a:t>
            </a:r>
          </a:p>
          <a:p>
            <a:r>
              <a:rPr lang="fr-FR" dirty="0" smtClean="0"/>
              <a:t>Question 1 :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âge de </a:t>
            </a:r>
            <a:r>
              <a:rPr lang="fr-FR" dirty="0" smtClean="0"/>
              <a:t> </a:t>
            </a:r>
            <a:r>
              <a:rPr lang="fr-FR" dirty="0" smtClean="0"/>
              <a:t>la personne </a:t>
            </a:r>
            <a:r>
              <a:rPr lang="fr-FR" dirty="0" err="1" smtClean="0"/>
              <a:t>cérébrolésée</a:t>
            </a:r>
            <a:r>
              <a:rPr lang="fr-FR" dirty="0" smtClean="0"/>
              <a:t> </a:t>
            </a:r>
            <a:r>
              <a:rPr lang="fr-FR" dirty="0" smtClean="0"/>
              <a:t>accompagnée</a:t>
            </a:r>
          </a:p>
          <a:p>
            <a:pPr lvl="1"/>
            <a:r>
              <a:rPr lang="fr-FR" dirty="0" smtClean="0"/>
              <a:t>Age du répondant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Parenté</a:t>
            </a:r>
          </a:p>
          <a:p>
            <a:pPr lvl="1"/>
            <a:r>
              <a:rPr lang="fr-FR" dirty="0" smtClean="0"/>
              <a:t> lieu </a:t>
            </a:r>
            <a:r>
              <a:rPr lang="fr-FR" dirty="0" smtClean="0"/>
              <a:t>de </a:t>
            </a:r>
            <a:r>
              <a:rPr lang="fr-FR" dirty="0" smtClean="0"/>
              <a:t>vie de la personne</a:t>
            </a:r>
          </a:p>
          <a:p>
            <a:pPr lvl="1"/>
            <a:r>
              <a:rPr lang="fr-FR" dirty="0" smtClean="0"/>
              <a:t> </a:t>
            </a:r>
            <a:r>
              <a:rPr lang="fr-FR" dirty="0" smtClean="0"/>
              <a:t>délai écoulé depuis </a:t>
            </a:r>
            <a:r>
              <a:rPr lang="fr-FR" dirty="0" smtClean="0"/>
              <a:t>l’accident</a:t>
            </a:r>
          </a:p>
          <a:p>
            <a:r>
              <a:rPr lang="fr-FR" dirty="0" smtClean="0"/>
              <a:t>Question </a:t>
            </a:r>
            <a:r>
              <a:rPr lang="fr-FR" dirty="0" smtClean="0"/>
              <a:t>2 </a:t>
            </a:r>
            <a:r>
              <a:rPr lang="fr-FR" dirty="0" smtClean="0"/>
              <a:t>:</a:t>
            </a:r>
          </a:p>
          <a:p>
            <a:r>
              <a:rPr lang="fr-FR" dirty="0" smtClean="0"/>
              <a:t>2A : </a:t>
            </a:r>
            <a:r>
              <a:rPr lang="fr-FR" dirty="0" smtClean="0"/>
              <a:t> ressentez vous des signes de vieillissement de votre parent  ?</a:t>
            </a:r>
          </a:p>
          <a:p>
            <a:pPr lvl="1"/>
            <a:r>
              <a:rPr lang="fr-FR" dirty="0" smtClean="0"/>
              <a:t>Les quels ?</a:t>
            </a:r>
          </a:p>
          <a:p>
            <a:pPr lvl="1"/>
            <a:r>
              <a:rPr lang="fr-FR" dirty="0" smtClean="0"/>
              <a:t>Que faites vous ?</a:t>
            </a:r>
          </a:p>
          <a:p>
            <a:r>
              <a:rPr lang="fr-FR" dirty="0" smtClean="0"/>
              <a:t>2B : ressentez vous vous m</a:t>
            </a:r>
            <a:r>
              <a:rPr lang="fr-FR" dirty="0" smtClean="0"/>
              <a:t>ême un vieillissement ?</a:t>
            </a:r>
          </a:p>
          <a:p>
            <a:pPr lvl="1"/>
            <a:r>
              <a:rPr lang="fr-FR" dirty="0" smtClean="0"/>
              <a:t>Est ce que cela vous inquiète ?</a:t>
            </a:r>
            <a:endParaRPr lang="fr-FR" dirty="0" smtClean="0"/>
          </a:p>
          <a:p>
            <a:r>
              <a:rPr lang="fr-FR" dirty="0" smtClean="0"/>
              <a:t>Question </a:t>
            </a:r>
            <a:r>
              <a:rPr lang="fr-FR" dirty="0" smtClean="0"/>
              <a:t>3 :</a:t>
            </a:r>
            <a:r>
              <a:rPr lang="fr-FR" dirty="0" smtClean="0"/>
              <a:t> conséquences de ce vieillissement réciproque</a:t>
            </a:r>
          </a:p>
          <a:p>
            <a:pPr lvl="1"/>
            <a:r>
              <a:rPr lang="fr-FR" dirty="0" smtClean="0"/>
              <a:t>Sur la vie familiale</a:t>
            </a:r>
          </a:p>
          <a:p>
            <a:pPr lvl="1"/>
            <a:r>
              <a:rPr lang="fr-FR" dirty="0" smtClean="0"/>
              <a:t>Sur la vie sociale</a:t>
            </a:r>
          </a:p>
          <a:p>
            <a:r>
              <a:rPr lang="fr-FR" dirty="0" smtClean="0"/>
              <a:t>Question 4</a:t>
            </a:r>
            <a:r>
              <a:rPr lang="fr-FR" dirty="0" smtClean="0"/>
              <a:t> </a:t>
            </a:r>
          </a:p>
          <a:p>
            <a:r>
              <a:rPr lang="fr-FR" dirty="0" smtClean="0"/>
              <a:t>4A </a:t>
            </a:r>
            <a:r>
              <a:rPr lang="fr-FR" dirty="0" smtClean="0"/>
              <a:t>:Comment voyez vous l’avenir?</a:t>
            </a:r>
          </a:p>
          <a:p>
            <a:r>
              <a:rPr lang="fr-FR" dirty="0" smtClean="0"/>
              <a:t>4B Avez vous pris des dispositions spécifiques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Questionnaires destinés aux </a:t>
            </a:r>
            <a:r>
              <a:rPr lang="fr-FR" dirty="0" smtClean="0"/>
              <a:t>proches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44 </a:t>
            </a:r>
            <a:r>
              <a:rPr lang="fr-FR" dirty="0" smtClean="0">
                <a:solidFill>
                  <a:srgbClr val="FF0000"/>
                </a:solidFill>
              </a:rPr>
              <a:t>réponses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proches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6242"/>
          </a:xfrm>
        </p:spPr>
        <p:txBody>
          <a:bodyPr>
            <a:normAutofit fontScale="47500" lnSpcReduction="20000"/>
          </a:bodyPr>
          <a:lstStyle/>
          <a:p>
            <a:r>
              <a:rPr lang="fr-FR" dirty="0" smtClean="0"/>
              <a:t>Age de la personne </a:t>
            </a:r>
            <a:r>
              <a:rPr lang="fr-FR" dirty="0" err="1" smtClean="0"/>
              <a:t>cérébro-lésée</a:t>
            </a:r>
            <a:endParaRPr lang="fr-FR" dirty="0" smtClean="0"/>
          </a:p>
          <a:p>
            <a:pPr lvl="1"/>
            <a:r>
              <a:rPr lang="fr-FR" dirty="0" smtClean="0"/>
              <a:t>Inférieur à 45 ans :</a:t>
            </a:r>
            <a:r>
              <a:rPr lang="fr-FR" dirty="0" smtClean="0"/>
              <a:t> 74 %</a:t>
            </a:r>
          </a:p>
          <a:p>
            <a:pPr lvl="1"/>
            <a:r>
              <a:rPr lang="fr-FR" dirty="0" smtClean="0"/>
              <a:t>Supérieur à 45 ans :</a:t>
            </a:r>
            <a:r>
              <a:rPr lang="fr-FR" dirty="0" smtClean="0"/>
              <a:t> 26 %</a:t>
            </a:r>
            <a:endParaRPr lang="fr-FR" dirty="0" smtClean="0"/>
          </a:p>
          <a:p>
            <a:pPr lvl="1"/>
            <a:r>
              <a:rPr lang="fr-FR" dirty="0" smtClean="0"/>
              <a:t>Moyenne :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49 ans </a:t>
            </a:r>
            <a:r>
              <a:rPr lang="fr-FR" dirty="0" smtClean="0">
                <a:solidFill>
                  <a:srgbClr val="FF0000"/>
                </a:solidFill>
              </a:rPr>
              <a:t>( </a:t>
            </a:r>
            <a:r>
              <a:rPr lang="fr-FR" dirty="0" smtClean="0">
                <a:solidFill>
                  <a:srgbClr val="FF0000"/>
                </a:solidFill>
              </a:rPr>
              <a:t>21 </a:t>
            </a:r>
            <a:r>
              <a:rPr lang="fr-FR" dirty="0" smtClean="0">
                <a:solidFill>
                  <a:srgbClr val="FF0000"/>
                </a:solidFill>
              </a:rPr>
              <a:t>- </a:t>
            </a:r>
            <a:r>
              <a:rPr lang="fr-FR" dirty="0" smtClean="0">
                <a:solidFill>
                  <a:srgbClr val="FF0000"/>
                </a:solidFill>
              </a:rPr>
              <a:t>67 </a:t>
            </a:r>
            <a:r>
              <a:rPr lang="fr-FR" dirty="0" smtClean="0">
                <a:solidFill>
                  <a:srgbClr val="FF0000"/>
                </a:solidFill>
              </a:rPr>
              <a:t>ans )</a:t>
            </a:r>
            <a:endParaRPr lang="fr-FR" dirty="0" smtClean="0"/>
          </a:p>
          <a:p>
            <a:r>
              <a:rPr lang="fr-FR" dirty="0" smtClean="0"/>
              <a:t>Age du répondant</a:t>
            </a:r>
          </a:p>
          <a:p>
            <a:pPr lvl="1"/>
            <a:r>
              <a:rPr lang="fr-FR" dirty="0" smtClean="0"/>
              <a:t>Inférieur à 60 ans  : 32 %</a:t>
            </a:r>
          </a:p>
          <a:p>
            <a:pPr lvl="1"/>
            <a:r>
              <a:rPr lang="fr-FR" dirty="0" smtClean="0"/>
              <a:t>Supérieur à 60  ans : 68 %</a:t>
            </a:r>
          </a:p>
          <a:p>
            <a:pPr lvl="1"/>
            <a:r>
              <a:rPr lang="fr-FR" dirty="0" smtClean="0"/>
              <a:t>Moyenne : </a:t>
            </a:r>
            <a:r>
              <a:rPr lang="fr-FR" dirty="0" smtClean="0">
                <a:solidFill>
                  <a:srgbClr val="FF0000"/>
                </a:solidFill>
              </a:rPr>
              <a:t>65 ans ( 35-92) </a:t>
            </a:r>
          </a:p>
          <a:p>
            <a:r>
              <a:rPr lang="fr-FR" dirty="0" smtClean="0"/>
              <a:t>Liens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Ascendant : 66 %</a:t>
            </a:r>
          </a:p>
          <a:p>
            <a:pPr lvl="1"/>
            <a:r>
              <a:rPr lang="fr-FR" dirty="0" smtClean="0"/>
              <a:t>Descendant : 8</a:t>
            </a:r>
          </a:p>
          <a:p>
            <a:pPr lvl="1"/>
            <a:r>
              <a:rPr lang="fr-FR" dirty="0" smtClean="0"/>
              <a:t>Fratrie : 8 </a:t>
            </a:r>
          </a:p>
          <a:p>
            <a:pPr lvl="1"/>
            <a:r>
              <a:rPr lang="fr-FR" dirty="0" smtClean="0"/>
              <a:t>Conjoint : 18 %</a:t>
            </a:r>
          </a:p>
          <a:p>
            <a:r>
              <a:rPr lang="fr-FR" dirty="0" smtClean="0"/>
              <a:t>Lieu de vie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Domicile familial : 84 %</a:t>
            </a:r>
          </a:p>
          <a:p>
            <a:pPr lvl="1"/>
            <a:r>
              <a:rPr lang="fr-FR" dirty="0" smtClean="0"/>
              <a:t>Domicile personnel : 20%</a:t>
            </a:r>
          </a:p>
          <a:p>
            <a:pPr lvl="1"/>
            <a:r>
              <a:rPr lang="fr-FR" dirty="0" smtClean="0"/>
              <a:t>Institution : 11 %</a:t>
            </a:r>
          </a:p>
          <a:p>
            <a:pPr lvl="1"/>
            <a:r>
              <a:rPr lang="fr-FR" dirty="0" smtClean="0"/>
              <a:t>Autre :  15 % (dont collectif) </a:t>
            </a:r>
          </a:p>
          <a:p>
            <a:r>
              <a:rPr lang="fr-FR" dirty="0" smtClean="0"/>
              <a:t>Délai depuis l’accident</a:t>
            </a:r>
          </a:p>
          <a:p>
            <a:pPr lvl="1"/>
            <a:r>
              <a:rPr lang="fr-FR" dirty="0" smtClean="0"/>
              <a:t>Inférieur à 10 ans : 35 %</a:t>
            </a:r>
          </a:p>
          <a:p>
            <a:pPr lvl="1"/>
            <a:r>
              <a:rPr lang="fr-FR" dirty="0" smtClean="0"/>
              <a:t>Supérieur à 10 ans :</a:t>
            </a:r>
            <a:r>
              <a:rPr lang="fr-FR" dirty="0" smtClean="0">
                <a:solidFill>
                  <a:srgbClr val="FF0000"/>
                </a:solidFill>
              </a:rPr>
              <a:t> 65 %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Moyenne : 17 ans (2-45)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proches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6242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>
                <a:solidFill>
                  <a:srgbClr val="000000"/>
                </a:solidFill>
              </a:rPr>
              <a:t>Signes de vieillissement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OUI : 42 %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Physiques : lenteur , fatigue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Comportement : colères, exigences, ou passivité</a:t>
            </a:r>
          </a:p>
          <a:p>
            <a:pPr lvl="2"/>
            <a:r>
              <a:rPr lang="fr-FR" dirty="0" smtClean="0">
                <a:solidFill>
                  <a:srgbClr val="000000"/>
                </a:solidFill>
              </a:rPr>
              <a:t>Réduction des motivations : refus de sortir, enfermement</a:t>
            </a:r>
          </a:p>
          <a:p>
            <a:pPr lvl="2"/>
            <a:r>
              <a:rPr lang="fr-FR" dirty="0" smtClean="0">
                <a:solidFill>
                  <a:srgbClr val="000000"/>
                </a:solidFill>
              </a:rPr>
              <a:t>Intellectuel : mémoire et </a:t>
            </a:r>
            <a:r>
              <a:rPr lang="fr-FR" dirty="0" smtClean="0">
                <a:solidFill>
                  <a:srgbClr val="000000"/>
                </a:solidFill>
              </a:rPr>
              <a:t>communication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NON : 48 %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Sans réponse :  10 %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Quelle attitude ?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Professionnels (48 %) : médecins, kiné, SAVS, SAMSAH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Associations : (29%) 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Famille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Adaptation du comportement (37 %) : sollicitude, aide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proches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5116"/>
          </a:xfrm>
        </p:spPr>
        <p:txBody>
          <a:bodyPr>
            <a:normAutofit fontScale="55000" lnSpcReduction="20000"/>
          </a:bodyPr>
          <a:lstStyle/>
          <a:p>
            <a:r>
              <a:rPr lang="fr-FR" dirty="0" smtClean="0">
                <a:solidFill>
                  <a:srgbClr val="000000"/>
                </a:solidFill>
              </a:rPr>
              <a:t>Vieillissement personnel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OUI : 61 %	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NON : 39 </a:t>
            </a:r>
            <a:r>
              <a:rPr lang="fr-FR" dirty="0" smtClean="0">
                <a:solidFill>
                  <a:srgbClr val="000000"/>
                </a:solidFill>
              </a:rPr>
              <a:t>%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Inquiétude 41 %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Peur pour l’avenir du parent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Peur de ne pas pouvoir poursuivre l’accompagnement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Conséquences du vieillissement réciproque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Sur la vie sociale : réduction des relations, rupture, isolement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Sur la vie familiale :  désunion, désinvestissement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Comment voyez vous l’avenir ?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Ne sait pas : inquiétude (lieu de vie, EHPAD )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Espoir pour un logement collectif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Ne pas y penser , vivre au jour le jour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Faire confiance à la famille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Dispositions spécifiques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NON (58%)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OUI (42%)</a:t>
            </a:r>
          </a:p>
          <a:p>
            <a:pPr lvl="2"/>
            <a:r>
              <a:rPr lang="fr-FR" dirty="0" smtClean="0">
                <a:solidFill>
                  <a:srgbClr val="000000"/>
                </a:solidFill>
              </a:rPr>
              <a:t>Tuteur / mandat de protection /tutorat familial</a:t>
            </a:r>
          </a:p>
          <a:p>
            <a:pPr lvl="2"/>
            <a:r>
              <a:rPr lang="fr-FR" dirty="0" smtClean="0">
                <a:solidFill>
                  <a:srgbClr val="000000"/>
                </a:solidFill>
              </a:rPr>
              <a:t>Domicile avec aides</a:t>
            </a:r>
          </a:p>
          <a:p>
            <a:pPr lvl="2"/>
            <a:r>
              <a:rPr lang="fr-FR" dirty="0" smtClean="0">
                <a:solidFill>
                  <a:srgbClr val="000000"/>
                </a:solidFill>
              </a:rPr>
              <a:t>Prévisions financières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questionnaire pour les</a:t>
            </a:r>
            <a:r>
              <a:rPr lang="fr-FR" dirty="0" smtClean="0"/>
              <a:t> professionnels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56746"/>
          </a:xfrm>
        </p:spPr>
        <p:txBody>
          <a:bodyPr>
            <a:normAutofit fontScale="55000" lnSpcReduction="20000"/>
          </a:bodyPr>
          <a:lstStyle/>
          <a:p>
            <a:r>
              <a:rPr lang="fr-FR" dirty="0" smtClean="0"/>
              <a:t>Question </a:t>
            </a:r>
            <a:r>
              <a:rPr lang="fr-FR" dirty="0" smtClean="0"/>
              <a:t>1 :</a:t>
            </a:r>
            <a:r>
              <a:rPr lang="fr-FR" dirty="0" smtClean="0"/>
              <a:t> Dans quelle structure travaillez vous ?</a:t>
            </a:r>
          </a:p>
          <a:p>
            <a:r>
              <a:rPr lang="fr-FR" dirty="0" smtClean="0"/>
              <a:t>Question </a:t>
            </a:r>
            <a:r>
              <a:rPr lang="fr-FR" dirty="0" smtClean="0"/>
              <a:t>2 </a:t>
            </a:r>
            <a:r>
              <a:rPr lang="fr-FR" dirty="0" smtClean="0"/>
              <a:t>: Quelle est votre fonction ?</a:t>
            </a:r>
          </a:p>
          <a:p>
            <a:r>
              <a:rPr lang="fr-FR" dirty="0" smtClean="0"/>
              <a:t>Question </a:t>
            </a:r>
            <a:r>
              <a:rPr lang="fr-FR" dirty="0" smtClean="0"/>
              <a:t>3 :</a:t>
            </a:r>
            <a:r>
              <a:rPr lang="fr-FR" dirty="0" smtClean="0"/>
              <a:t> quelle est votre ancienneté dans votre fonction?</a:t>
            </a:r>
          </a:p>
          <a:p>
            <a:r>
              <a:rPr lang="fr-FR" dirty="0" smtClean="0"/>
              <a:t>Question </a:t>
            </a:r>
            <a:r>
              <a:rPr lang="fr-FR" dirty="0" smtClean="0"/>
              <a:t>4 : selon vous voyez vous une spécificité dans le vieillissement des personnes </a:t>
            </a:r>
            <a:r>
              <a:rPr lang="fr-FR" dirty="0" err="1" smtClean="0"/>
              <a:t>cérébrolésées</a:t>
            </a:r>
            <a:r>
              <a:rPr lang="fr-FR" dirty="0" smtClean="0"/>
              <a:t> par rapport à la population générale </a:t>
            </a:r>
          </a:p>
          <a:p>
            <a:r>
              <a:rPr lang="fr-FR" dirty="0" smtClean="0"/>
              <a:t>5 : à quels signes le voyez vous ?</a:t>
            </a:r>
          </a:p>
          <a:p>
            <a:pPr lvl="1"/>
            <a:r>
              <a:rPr lang="fr-FR" dirty="0" smtClean="0"/>
              <a:t>5-1 : difficultés physiques ?</a:t>
            </a:r>
          </a:p>
          <a:p>
            <a:pPr lvl="1"/>
            <a:r>
              <a:rPr lang="fr-FR" dirty="0" smtClean="0"/>
              <a:t>5-2 : difficultés intellectuelles</a:t>
            </a:r>
          </a:p>
          <a:p>
            <a:pPr lvl="1"/>
            <a:r>
              <a:rPr lang="fr-FR" dirty="0" smtClean="0"/>
              <a:t>5-3 : comportement</a:t>
            </a:r>
          </a:p>
          <a:p>
            <a:pPr lvl="1"/>
            <a:r>
              <a:rPr lang="fr-FR" dirty="0" smtClean="0"/>
              <a:t>5-4 : modifications des envies de loisirs ou autres</a:t>
            </a:r>
          </a:p>
          <a:p>
            <a:pPr lvl="1"/>
            <a:r>
              <a:rPr lang="fr-FR" dirty="0" smtClean="0"/>
              <a:t>5-5:  altération de la santé </a:t>
            </a:r>
          </a:p>
          <a:p>
            <a:pPr lvl="1"/>
            <a:r>
              <a:rPr lang="fr-FR" dirty="0" smtClean="0"/>
              <a:t>5-6 : autres</a:t>
            </a:r>
          </a:p>
          <a:p>
            <a:r>
              <a:rPr lang="fr-FR" dirty="0" smtClean="0"/>
              <a:t>6 : considérez vous </a:t>
            </a:r>
            <a:r>
              <a:rPr lang="fr-FR" dirty="0" smtClean="0"/>
              <a:t>que la structure est  prête à s’adapter à ce vieillissement ?</a:t>
            </a:r>
          </a:p>
          <a:p>
            <a:pPr lvl="1"/>
            <a:r>
              <a:rPr lang="fr-FR" dirty="0" smtClean="0"/>
              <a:t>Si oui  qu’est ce qui a été mis en place ?</a:t>
            </a:r>
          </a:p>
          <a:p>
            <a:pPr lvl="1"/>
            <a:r>
              <a:rPr lang="fr-FR" dirty="0" smtClean="0"/>
              <a:t>Si non que proposeriez vous </a:t>
            </a:r>
            <a:r>
              <a:rPr lang="fr-FR" dirty="0" smtClean="0"/>
              <a:t>?</a:t>
            </a:r>
            <a:endParaRPr lang="fr-FR" dirty="0" smtClean="0"/>
          </a:p>
          <a:p>
            <a:r>
              <a:rPr lang="fr-FR" dirty="0" smtClean="0"/>
              <a:t>7 : vous sentez vous compétent pour accompagner le vieillissement ?</a:t>
            </a:r>
          </a:p>
          <a:p>
            <a:r>
              <a:rPr lang="fr-FR" dirty="0" smtClean="0"/>
              <a:t>8 : Est ce que votre structure accompagne la fin de vie ?</a:t>
            </a:r>
          </a:p>
          <a:p>
            <a:pPr lvl="1"/>
            <a:r>
              <a:rPr lang="fr-FR" dirty="0" smtClean="0"/>
              <a:t>Si oui comment ?</a:t>
            </a:r>
          </a:p>
          <a:p>
            <a:pPr lvl="1"/>
            <a:r>
              <a:rPr lang="fr-FR" dirty="0" smtClean="0"/>
              <a:t>La question des directives anticipées est elle posée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2158"/>
          </a:xfrm>
        </p:spPr>
        <p:txBody>
          <a:bodyPr>
            <a:noAutofit/>
          </a:bodyPr>
          <a:lstStyle/>
          <a:p>
            <a:r>
              <a:rPr lang="fr-FR" sz="1800" dirty="0" smtClean="0"/>
              <a:t>Questionnaires destinés aux</a:t>
            </a:r>
            <a:r>
              <a:rPr lang="fr-FR" sz="1800" dirty="0" smtClean="0"/>
              <a:t> professionnels</a:t>
            </a:r>
          </a:p>
          <a:p>
            <a:pPr>
              <a:buNone/>
            </a:pPr>
            <a:r>
              <a:rPr lang="fr-FR" sz="1800" dirty="0" smtClean="0"/>
              <a:t>							 </a:t>
            </a:r>
            <a:r>
              <a:rPr lang="fr-FR" sz="1800" dirty="0" smtClean="0">
                <a:solidFill>
                  <a:srgbClr val="FF0000"/>
                </a:solidFill>
              </a:rPr>
              <a:t>21 réponses</a:t>
            </a:r>
          </a:p>
          <a:p>
            <a:r>
              <a:rPr lang="fr-FR" sz="1800" dirty="0" smtClean="0"/>
              <a:t>Structures</a:t>
            </a:r>
          </a:p>
          <a:p>
            <a:pPr lvl="1"/>
            <a:r>
              <a:rPr lang="fr-FR" sz="1400" dirty="0" smtClean="0"/>
              <a:t>SAMSAH / ESAT : 9</a:t>
            </a:r>
          </a:p>
          <a:p>
            <a:pPr lvl="1"/>
            <a:r>
              <a:rPr lang="fr-FR" sz="1400" dirty="0" smtClean="0">
                <a:solidFill>
                  <a:srgbClr val="FF0000"/>
                </a:solidFill>
              </a:rPr>
              <a:t>FAM / MAS : 10</a:t>
            </a:r>
          </a:p>
          <a:p>
            <a:pPr lvl="1"/>
            <a:r>
              <a:rPr lang="fr-FR" sz="1400" dirty="0" smtClean="0"/>
              <a:t>Autres : 2 </a:t>
            </a:r>
          </a:p>
          <a:p>
            <a:r>
              <a:rPr lang="fr-FR" sz="1800" dirty="0" smtClean="0"/>
              <a:t>Fonction</a:t>
            </a:r>
          </a:p>
          <a:p>
            <a:pPr lvl="1"/>
            <a:r>
              <a:rPr lang="fr-FR" sz="1400" dirty="0" smtClean="0"/>
              <a:t>Rééducateurs : 6</a:t>
            </a:r>
          </a:p>
          <a:p>
            <a:pPr lvl="1"/>
            <a:r>
              <a:rPr lang="fr-FR" sz="1400" dirty="0" smtClean="0"/>
              <a:t>AMP/AVS : 3</a:t>
            </a:r>
          </a:p>
          <a:p>
            <a:pPr lvl="1"/>
            <a:r>
              <a:rPr lang="fr-FR" sz="1400" dirty="0" smtClean="0"/>
              <a:t>AS : 4</a:t>
            </a:r>
          </a:p>
          <a:p>
            <a:pPr lvl="1"/>
            <a:r>
              <a:rPr lang="fr-FR" sz="1400" dirty="0" err="1" smtClean="0"/>
              <a:t>Educ</a:t>
            </a:r>
            <a:r>
              <a:rPr lang="fr-FR" sz="1400" dirty="0" smtClean="0"/>
              <a:t>/ Animateur : 4</a:t>
            </a:r>
          </a:p>
          <a:p>
            <a:pPr lvl="1"/>
            <a:r>
              <a:rPr lang="fr-FR" sz="1400" dirty="0" smtClean="0"/>
              <a:t>Secrétaire : 2</a:t>
            </a:r>
          </a:p>
          <a:p>
            <a:pPr lvl="1"/>
            <a:r>
              <a:rPr lang="fr-FR" sz="1400" dirty="0" smtClean="0"/>
              <a:t>Cadre : 2</a:t>
            </a:r>
          </a:p>
          <a:p>
            <a:r>
              <a:rPr lang="fr-FR" sz="1800" dirty="0" smtClean="0"/>
              <a:t>Ancienneté</a:t>
            </a:r>
          </a:p>
          <a:p>
            <a:pPr lvl="1"/>
            <a:r>
              <a:rPr lang="fr-FR" sz="1400" dirty="0" smtClean="0"/>
              <a:t>Moins de 5 ans : 14 %</a:t>
            </a:r>
          </a:p>
          <a:p>
            <a:pPr lvl="1"/>
            <a:r>
              <a:rPr lang="fr-FR" sz="1400" dirty="0" smtClean="0">
                <a:solidFill>
                  <a:srgbClr val="FF0000"/>
                </a:solidFill>
              </a:rPr>
              <a:t>Supérieur à 5 ans : 86 %</a:t>
            </a:r>
          </a:p>
          <a:p>
            <a:pPr>
              <a:buNone/>
            </a:pP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19620"/>
          </a:xfrm>
        </p:spPr>
        <p:txBody>
          <a:bodyPr>
            <a:noAutofit/>
          </a:bodyPr>
          <a:lstStyle/>
          <a:p>
            <a:r>
              <a:rPr lang="fr-FR" sz="2000" dirty="0" smtClean="0">
                <a:latin typeface="+mj-lt"/>
              </a:rPr>
              <a:t>Spécificité des </a:t>
            </a:r>
            <a:r>
              <a:rPr lang="fr-FR" sz="2000" dirty="0" smtClean="0"/>
              <a:t>signes</a:t>
            </a:r>
            <a:r>
              <a:rPr lang="fr-FR" sz="2000" dirty="0" smtClean="0">
                <a:latin typeface="+mj-lt"/>
              </a:rPr>
              <a:t> de vieillissement : </a:t>
            </a:r>
          </a:p>
          <a:p>
            <a:pPr>
              <a:buNone/>
            </a:pPr>
            <a:r>
              <a:rPr lang="fr-FR" sz="1800" dirty="0" smtClean="0"/>
              <a:t>						OUI : </a:t>
            </a:r>
            <a:r>
              <a:rPr lang="fr-FR" sz="1800" dirty="0" smtClean="0">
                <a:solidFill>
                  <a:srgbClr val="FF0000"/>
                </a:solidFill>
              </a:rPr>
              <a:t>100 %</a:t>
            </a:r>
            <a:endParaRPr lang="fr-FR" sz="1800" dirty="0" smtClean="0">
              <a:solidFill>
                <a:srgbClr val="FF0000"/>
              </a:solidFill>
            </a:endParaRPr>
          </a:p>
          <a:p>
            <a:r>
              <a:rPr lang="fr-FR" sz="1800" dirty="0" smtClean="0"/>
              <a:t>Signes</a:t>
            </a:r>
          </a:p>
          <a:p>
            <a:pPr lvl="1"/>
            <a:r>
              <a:rPr lang="fr-FR" sz="1600" dirty="0" smtClean="0"/>
              <a:t>Modification des motivations</a:t>
            </a:r>
          </a:p>
          <a:p>
            <a:pPr lvl="2"/>
            <a:r>
              <a:rPr lang="fr-FR" sz="1600" dirty="0" smtClean="0"/>
              <a:t>Perte d’Initiative</a:t>
            </a:r>
          </a:p>
          <a:p>
            <a:pPr lvl="2"/>
            <a:r>
              <a:rPr lang="fr-FR" sz="1600" dirty="0" smtClean="0"/>
              <a:t>Réduction des activités</a:t>
            </a:r>
          </a:p>
          <a:p>
            <a:pPr lvl="2"/>
            <a:r>
              <a:rPr lang="fr-FR" sz="1600" dirty="0" smtClean="0"/>
              <a:t>Plus de lieux de loisirs adaptés</a:t>
            </a:r>
          </a:p>
          <a:p>
            <a:pPr lvl="2"/>
            <a:r>
              <a:rPr lang="fr-FR" sz="1600" dirty="0" smtClean="0"/>
              <a:t>Stéréotypie des demandes</a:t>
            </a:r>
            <a:endParaRPr lang="fr-FR" sz="1600" dirty="0" smtClean="0"/>
          </a:p>
          <a:p>
            <a:pPr lvl="1"/>
            <a:r>
              <a:rPr lang="fr-FR" sz="1600" dirty="0" smtClean="0"/>
              <a:t>Comportement</a:t>
            </a:r>
          </a:p>
          <a:p>
            <a:pPr lvl="2"/>
            <a:r>
              <a:rPr lang="fr-FR" sz="1600" dirty="0" smtClean="0"/>
              <a:t>Intolérance / insultes/ violence</a:t>
            </a:r>
          </a:p>
          <a:p>
            <a:pPr lvl="2"/>
            <a:r>
              <a:rPr lang="fr-FR" sz="1600" dirty="0" smtClean="0"/>
              <a:t>Isolement , refus du groupe, repli sur soi</a:t>
            </a:r>
          </a:p>
          <a:p>
            <a:pPr lvl="2"/>
            <a:r>
              <a:rPr lang="fr-FR" sz="1600" dirty="0" smtClean="0"/>
              <a:t>Rigidité, lassitude</a:t>
            </a:r>
          </a:p>
          <a:p>
            <a:pPr lvl="2"/>
            <a:r>
              <a:rPr lang="fr-FR" sz="1600" dirty="0" smtClean="0"/>
              <a:t>Augmentation du besoin d’accompagnement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4300"/>
          </a:xfrm>
        </p:spPr>
        <p:txBody>
          <a:bodyPr>
            <a:noAutofit/>
          </a:bodyPr>
          <a:lstStyle/>
          <a:p>
            <a:r>
              <a:rPr lang="fr-FR" sz="1800" dirty="0" smtClean="0"/>
              <a:t>Signes</a:t>
            </a:r>
            <a:endParaRPr lang="fr-FR" sz="1600" dirty="0" smtClean="0"/>
          </a:p>
          <a:p>
            <a:pPr lvl="1"/>
            <a:r>
              <a:rPr lang="fr-FR" sz="1600" dirty="0" smtClean="0"/>
              <a:t>Altération de la santé</a:t>
            </a:r>
          </a:p>
          <a:p>
            <a:pPr lvl="2"/>
            <a:r>
              <a:rPr lang="fr-FR" sz="1600" dirty="0" smtClean="0"/>
              <a:t>Troubles respiratoires, déglutition, problèmes cutanés, cardiaques</a:t>
            </a:r>
          </a:p>
          <a:p>
            <a:pPr lvl="2"/>
            <a:r>
              <a:rPr lang="fr-FR" sz="1600" dirty="0" smtClean="0"/>
              <a:t>Fatigue, troubles du sommeil</a:t>
            </a:r>
          </a:p>
          <a:p>
            <a:pPr lvl="1"/>
            <a:r>
              <a:rPr lang="fr-FR" sz="1600" dirty="0" smtClean="0"/>
              <a:t>Difficultés physiques</a:t>
            </a:r>
          </a:p>
          <a:p>
            <a:pPr lvl="2"/>
            <a:r>
              <a:rPr lang="fr-FR" sz="1600" dirty="0" smtClean="0"/>
              <a:t>Équilibre, chutes</a:t>
            </a:r>
          </a:p>
          <a:p>
            <a:pPr lvl="2"/>
            <a:r>
              <a:rPr lang="fr-FR" sz="1600" dirty="0" smtClean="0"/>
              <a:t>Fatigue </a:t>
            </a:r>
          </a:p>
          <a:p>
            <a:pPr lvl="2"/>
            <a:r>
              <a:rPr lang="fr-FR" sz="1600" dirty="0" smtClean="0"/>
              <a:t>Douleurs</a:t>
            </a:r>
          </a:p>
          <a:p>
            <a:pPr lvl="2"/>
            <a:r>
              <a:rPr lang="fr-FR" sz="1600" dirty="0" smtClean="0"/>
              <a:t>Problèmes articulaires et musculaires</a:t>
            </a:r>
          </a:p>
          <a:p>
            <a:pPr lvl="2"/>
            <a:r>
              <a:rPr lang="fr-FR" sz="1600" dirty="0" smtClean="0"/>
              <a:t>Nécessité d’augmenter les aides techniques</a:t>
            </a:r>
          </a:p>
          <a:p>
            <a:pPr lvl="1"/>
            <a:r>
              <a:rPr lang="fr-FR" sz="1600" dirty="0" smtClean="0"/>
              <a:t>Difficultés intellectuelles </a:t>
            </a:r>
          </a:p>
          <a:p>
            <a:pPr lvl="2"/>
            <a:r>
              <a:rPr lang="fr-FR" sz="1600" dirty="0" smtClean="0"/>
              <a:t>Mémoire / attention</a:t>
            </a:r>
          </a:p>
          <a:p>
            <a:pPr lvl="2"/>
            <a:r>
              <a:rPr lang="fr-FR" sz="1600" dirty="0" smtClean="0"/>
              <a:t>Ralentissement</a:t>
            </a:r>
          </a:p>
          <a:p>
            <a:pPr lvl="2"/>
            <a:r>
              <a:rPr lang="fr-FR" sz="1600" dirty="0" smtClean="0"/>
              <a:t>Confusion</a:t>
            </a:r>
          </a:p>
          <a:p>
            <a:pPr lvl="1"/>
            <a:r>
              <a:rPr lang="fr-FR" sz="1600" dirty="0" smtClean="0"/>
              <a:t>Autres </a:t>
            </a:r>
          </a:p>
          <a:p>
            <a:pPr lvl="2"/>
            <a:r>
              <a:rPr lang="fr-FR" sz="1600" dirty="0" smtClean="0"/>
              <a:t>Diminution des capacités d’adaptation</a:t>
            </a:r>
          </a:p>
          <a:p>
            <a:pPr lvl="2"/>
            <a:r>
              <a:rPr lang="fr-FR" sz="1600" dirty="0" smtClean="0"/>
              <a:t>Disparition de l’étayage familial</a:t>
            </a:r>
          </a:p>
          <a:p>
            <a:pPr lvl="2"/>
            <a:endParaRPr lang="fr-FR" sz="700" dirty="0" smtClean="0"/>
          </a:p>
          <a:p>
            <a:endParaRPr lang="fr-FR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196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dirty="0" smtClean="0"/>
              <a:t>			</a:t>
            </a:r>
          </a:p>
          <a:p>
            <a:r>
              <a:rPr lang="fr-FR" sz="2000" dirty="0" smtClean="0"/>
              <a:t>Adaptation de la structure au vieillissement</a:t>
            </a:r>
          </a:p>
          <a:p>
            <a:pPr lvl="1"/>
            <a:r>
              <a:rPr lang="fr-FR" sz="1600" dirty="0" smtClean="0"/>
              <a:t>OUI en majorité : adaptation des activités, respect des rythmes</a:t>
            </a:r>
          </a:p>
          <a:p>
            <a:pPr lvl="1"/>
            <a:r>
              <a:rPr lang="fr-FR" sz="1600" dirty="0" smtClean="0"/>
              <a:t>NON : =&gt; Propositions :</a:t>
            </a:r>
          </a:p>
          <a:p>
            <a:pPr lvl="1"/>
            <a:r>
              <a:rPr lang="fr-FR" sz="1600" dirty="0" smtClean="0"/>
              <a:t> présence d’une IDE la nuit, organiser de l’occupationnel physique</a:t>
            </a:r>
          </a:p>
          <a:p>
            <a:pPr lvl="1"/>
            <a:r>
              <a:rPr lang="fr-FR" sz="1600" dirty="0" smtClean="0"/>
              <a:t>Identifier des lits d’EHPAD spécialisés : partenariat</a:t>
            </a:r>
          </a:p>
          <a:p>
            <a:pPr lvl="1"/>
            <a:r>
              <a:rPr lang="fr-FR" sz="1600" dirty="0" smtClean="0"/>
              <a:t>Formations ++ du personnel</a:t>
            </a:r>
            <a:endParaRPr lang="fr-FR" sz="2000" dirty="0" smtClean="0"/>
          </a:p>
          <a:p>
            <a:r>
              <a:rPr lang="fr-FR" sz="2000" dirty="0" smtClean="0"/>
              <a:t>Vous sentez vous compétent</a:t>
            </a:r>
          </a:p>
          <a:p>
            <a:pPr lvl="1"/>
            <a:r>
              <a:rPr lang="fr-FR" sz="1600" dirty="0" smtClean="0"/>
              <a:t>OUI en majorité </a:t>
            </a:r>
          </a:p>
          <a:p>
            <a:r>
              <a:rPr lang="fr-FR" sz="2000" dirty="0" smtClean="0"/>
              <a:t>Accompagnement de la fin de vie</a:t>
            </a:r>
          </a:p>
          <a:p>
            <a:pPr lvl="1"/>
            <a:r>
              <a:rPr lang="fr-FR" sz="1600" dirty="0" smtClean="0"/>
              <a:t>OUI en majorité  : personnel plus présent, travail avec les soins palliatifs, formation</a:t>
            </a:r>
            <a:endParaRPr lang="fr-FR" sz="1600" dirty="0" smtClean="0"/>
          </a:p>
          <a:p>
            <a:r>
              <a:rPr lang="fr-FR" sz="2000" dirty="0" smtClean="0"/>
              <a:t>Directives anticipées</a:t>
            </a:r>
          </a:p>
          <a:p>
            <a:pPr lvl="1"/>
            <a:r>
              <a:rPr lang="fr-FR" sz="1600" dirty="0" smtClean="0"/>
              <a:t>50 % OUI / 50% NON 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2058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Le </a:t>
            </a:r>
            <a:r>
              <a:rPr lang="fr-FR" dirty="0" smtClean="0"/>
              <a:t>bureau du RATC a rédigé</a:t>
            </a:r>
            <a:r>
              <a:rPr lang="fr-FR" dirty="0" smtClean="0"/>
              <a:t> </a:t>
            </a:r>
            <a:r>
              <a:rPr lang="fr-FR" dirty="0" smtClean="0"/>
              <a:t>trois</a:t>
            </a:r>
            <a:r>
              <a:rPr lang="fr-FR" dirty="0" smtClean="0"/>
              <a:t> </a:t>
            </a:r>
            <a:r>
              <a:rPr lang="fr-FR" dirty="0" smtClean="0"/>
              <a:t>questionnaires destinés réciproquement aux personnes </a:t>
            </a:r>
            <a:r>
              <a:rPr lang="fr-FR" dirty="0" err="1" smtClean="0"/>
              <a:t>cérébrolésées</a:t>
            </a:r>
            <a:r>
              <a:rPr lang="fr-FR" dirty="0" smtClean="0"/>
              <a:t> et à l’entourage (familles, </a:t>
            </a:r>
            <a:r>
              <a:rPr lang="fr-FR" dirty="0" smtClean="0"/>
              <a:t>proches) </a:t>
            </a:r>
            <a:r>
              <a:rPr lang="fr-FR" dirty="0" smtClean="0"/>
              <a:t>et </a:t>
            </a:r>
            <a:r>
              <a:rPr lang="fr-FR" dirty="0" smtClean="0"/>
              <a:t>professionnels</a:t>
            </a:r>
          </a:p>
          <a:p>
            <a:r>
              <a:rPr lang="fr-FR" dirty="0" smtClean="0"/>
              <a:t>Ils ont  été adressés aux institutions et associations membres du réseau qui se sont chargées de le diffuser auprès des personnes concernées.</a:t>
            </a:r>
          </a:p>
          <a:p>
            <a:r>
              <a:rPr lang="fr-FR" dirty="0" smtClean="0"/>
              <a:t>Le dépouillement a été réalisé par</a:t>
            </a:r>
            <a:r>
              <a:rPr lang="fr-FR" dirty="0" smtClean="0"/>
              <a:t> </a:t>
            </a:r>
            <a:r>
              <a:rPr lang="fr-FR" dirty="0" smtClean="0"/>
              <a:t>3 </a:t>
            </a:r>
            <a:r>
              <a:rPr lang="fr-FR" dirty="0" smtClean="0"/>
              <a:t>membres volontaires </a:t>
            </a:r>
            <a:r>
              <a:rPr lang="fr-FR" dirty="0" smtClean="0"/>
              <a:t>du bureau</a:t>
            </a:r>
            <a:r>
              <a:rPr lang="fr-FR" dirty="0" smtClean="0"/>
              <a:t> : </a:t>
            </a:r>
            <a:r>
              <a:rPr lang="fr-FR" dirty="0" smtClean="0"/>
              <a:t>les docteurs</a:t>
            </a:r>
            <a:r>
              <a:rPr lang="fr-FR" dirty="0" smtClean="0"/>
              <a:t> Emmanuelle </a:t>
            </a:r>
            <a:r>
              <a:rPr lang="fr-FR" dirty="0" smtClean="0"/>
              <a:t>Coste,  Edwige Richer et</a:t>
            </a:r>
            <a:r>
              <a:rPr lang="fr-FR" dirty="0" smtClean="0"/>
              <a:t> la présidente </a:t>
            </a:r>
            <a:r>
              <a:rPr lang="fr-FR" dirty="0" smtClean="0"/>
              <a:t>de l’AFTC des Landes. Evelyne </a:t>
            </a:r>
            <a:r>
              <a:rPr lang="fr-FR" dirty="0" err="1" smtClean="0"/>
              <a:t>Cassoly</a:t>
            </a:r>
            <a:r>
              <a:rPr lang="fr-FR" dirty="0" smtClean="0"/>
              <a:t>,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524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Le vieillissement de la personne lésée cérébrale est perçu différemment en fonction des différents regards</a:t>
            </a:r>
          </a:p>
          <a:p>
            <a:pPr lvl="1"/>
            <a:r>
              <a:rPr lang="fr-FR" dirty="0" smtClean="0"/>
              <a:t>La personne  différencie peu le vieillissement par rapport au handicap initial et s’inquiète plus de celui de sa famille</a:t>
            </a:r>
          </a:p>
          <a:p>
            <a:pPr lvl="1"/>
            <a:r>
              <a:rPr lang="fr-FR" dirty="0" smtClean="0"/>
              <a:t>Les familles le perçoivent plus au niveau physique, cognitif et comportement</a:t>
            </a:r>
          </a:p>
          <a:p>
            <a:pPr lvl="1"/>
            <a:r>
              <a:rPr lang="fr-FR" dirty="0" smtClean="0"/>
              <a:t>Les équipes sur le plan motivation, comportement et santé en général  </a:t>
            </a:r>
          </a:p>
          <a:p>
            <a:r>
              <a:rPr lang="fr-FR" dirty="0" smtClean="0"/>
              <a:t>Une prise en compte est reconnue par tous comme essentielle pour l’avenir</a:t>
            </a:r>
          </a:p>
          <a:p>
            <a:pPr lvl="1"/>
            <a:r>
              <a:rPr lang="fr-FR" dirty="0" smtClean="0"/>
              <a:t>Besoin de formation des équipes</a:t>
            </a:r>
          </a:p>
          <a:p>
            <a:pPr lvl="1"/>
            <a:r>
              <a:rPr lang="fr-FR" dirty="0" smtClean="0"/>
              <a:t>Besoin de formules d’accompagnement diversifiées : partenariat, modules d’hébergement évolutifs et adaptés</a:t>
            </a:r>
          </a:p>
          <a:p>
            <a:r>
              <a:rPr lang="fr-FR" dirty="0" smtClean="0"/>
              <a:t>Rester attentif à éviter la solitude tout en respectant le besoin d’indépendance et de sentiment d’autonomie de choix  </a:t>
            </a: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3213"/>
            <a:ext cx="17430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Remerciements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9745"/>
            <a:ext cx="8229600" cy="504064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Très grand merci </a:t>
            </a:r>
          </a:p>
          <a:p>
            <a:r>
              <a:rPr lang="fr-FR" dirty="0" smtClean="0"/>
              <a:t>A tous ceux qui se sont mobilisés pour permettre cette enquête :</a:t>
            </a:r>
          </a:p>
          <a:p>
            <a:pPr lvl="1"/>
            <a:r>
              <a:rPr lang="fr-FR" dirty="0" smtClean="0"/>
              <a:t>Les membres du bureau du RATC pour la rédaction et l’analyse des réponses</a:t>
            </a:r>
          </a:p>
          <a:p>
            <a:pPr lvl="1"/>
            <a:r>
              <a:rPr lang="fr-FR" dirty="0" smtClean="0"/>
              <a:t>Les équipes des institutions et services, les associations qui ont diffusé le questionnaire</a:t>
            </a:r>
          </a:p>
          <a:p>
            <a:r>
              <a:rPr lang="fr-FR" dirty="0" smtClean="0"/>
              <a:t>Aux  personnes </a:t>
            </a:r>
            <a:r>
              <a:rPr lang="fr-FR" dirty="0" err="1" smtClean="0"/>
              <a:t>cérébro-</a:t>
            </a:r>
            <a:r>
              <a:rPr lang="fr-FR" dirty="0" smtClean="0"/>
              <a:t> lésées, aux  proches et aux professionnels qui ont répondu avec sincérité et intérêt </a:t>
            </a:r>
          </a:p>
          <a:p>
            <a:endParaRPr lang="fr-F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03213"/>
            <a:ext cx="17430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questionnaire pour les personnes </a:t>
            </a:r>
            <a:r>
              <a:rPr lang="fr-FR" dirty="0" err="1" smtClean="0"/>
              <a:t>cérébrolésées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Précisions concernant la personne qui remplit le questionnaire (seul ou avec aide)</a:t>
            </a:r>
          </a:p>
          <a:p>
            <a:r>
              <a:rPr lang="fr-FR" dirty="0" smtClean="0"/>
              <a:t>Question 1 :</a:t>
            </a:r>
            <a:r>
              <a:rPr lang="fr-FR" dirty="0" smtClean="0"/>
              <a:t> âge</a:t>
            </a:r>
            <a:r>
              <a:rPr lang="fr-FR" dirty="0" smtClean="0"/>
              <a:t>,</a:t>
            </a:r>
            <a:r>
              <a:rPr lang="fr-FR" dirty="0" smtClean="0"/>
              <a:t> </a:t>
            </a:r>
          </a:p>
          <a:p>
            <a:r>
              <a:rPr lang="fr-FR" dirty="0" smtClean="0"/>
              <a:t>Question 2 </a:t>
            </a:r>
            <a:r>
              <a:rPr lang="fr-FR" dirty="0" smtClean="0"/>
              <a:t>:délai écoulé depuis </a:t>
            </a:r>
            <a:r>
              <a:rPr lang="fr-FR" dirty="0" smtClean="0"/>
              <a:t>l’accident</a:t>
            </a:r>
          </a:p>
          <a:p>
            <a:r>
              <a:rPr lang="fr-FR" dirty="0" smtClean="0"/>
              <a:t>Question 3 :</a:t>
            </a:r>
            <a:r>
              <a:rPr lang="fr-FR" dirty="0" smtClean="0"/>
              <a:t> ressenti des signes de vieillissement</a:t>
            </a:r>
          </a:p>
          <a:p>
            <a:pPr lvl="1"/>
            <a:r>
              <a:rPr lang="fr-FR" dirty="0" smtClean="0"/>
              <a:t>Lesquels</a:t>
            </a:r>
          </a:p>
          <a:p>
            <a:pPr lvl="1"/>
            <a:r>
              <a:rPr lang="fr-FR" dirty="0" smtClean="0"/>
              <a:t>Que faites vous ?</a:t>
            </a:r>
          </a:p>
          <a:p>
            <a:r>
              <a:rPr lang="fr-FR" dirty="0" smtClean="0"/>
              <a:t>Question4 :</a:t>
            </a:r>
            <a:r>
              <a:rPr lang="fr-FR" dirty="0" smtClean="0"/>
              <a:t> inquiétude?</a:t>
            </a:r>
            <a:endParaRPr lang="fr-FR" dirty="0" smtClean="0"/>
          </a:p>
          <a:p>
            <a:r>
              <a:rPr lang="fr-FR" dirty="0" smtClean="0"/>
              <a:t>Question 5:</a:t>
            </a:r>
            <a:r>
              <a:rPr lang="fr-FR" dirty="0" smtClean="0"/>
              <a:t> vieillissement de l’entourage </a:t>
            </a:r>
            <a:r>
              <a:rPr lang="fr-FR" dirty="0" smtClean="0"/>
              <a:t>?</a:t>
            </a:r>
          </a:p>
          <a:p>
            <a:r>
              <a:rPr lang="fr-FR" dirty="0" smtClean="0"/>
              <a:t>Question 6 :</a:t>
            </a:r>
            <a:r>
              <a:rPr lang="fr-FR" dirty="0" smtClean="0"/>
              <a:t> Inquiétude ?</a:t>
            </a:r>
            <a:endParaRPr lang="fr-FR" dirty="0" smtClean="0"/>
          </a:p>
          <a:p>
            <a:r>
              <a:rPr lang="fr-FR" dirty="0" smtClean="0"/>
              <a:t>Question 7 : Comment</a:t>
            </a:r>
            <a:r>
              <a:rPr lang="fr-FR" dirty="0" smtClean="0"/>
              <a:t> envisagez vous l’avenir </a:t>
            </a:r>
            <a:r>
              <a:rPr lang="fr-FR" dirty="0" smtClean="0"/>
              <a:t>?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Questionnaires destinés aux personnes </a:t>
            </a:r>
            <a:r>
              <a:rPr lang="fr-FR" dirty="0" err="1" smtClean="0"/>
              <a:t>cérébrolésées</a:t>
            </a:r>
            <a:r>
              <a:rPr lang="fr-FR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60 réponses</a:t>
            </a:r>
          </a:p>
          <a:p>
            <a:pPr lvl="1"/>
            <a:r>
              <a:rPr lang="fr-FR" dirty="0" smtClean="0"/>
              <a:t>En majorité seul </a:t>
            </a:r>
          </a:p>
          <a:p>
            <a:pPr lvl="1"/>
            <a:r>
              <a:rPr lang="fr-FR" dirty="0" smtClean="0"/>
              <a:t>4 avec aide</a:t>
            </a: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Personnes </a:t>
            </a:r>
            <a:r>
              <a:rPr lang="fr-FR" dirty="0" err="1" smtClean="0"/>
              <a:t>cérébro-</a:t>
            </a:r>
            <a:r>
              <a:rPr lang="fr-FR" dirty="0" smtClean="0"/>
              <a:t> lésées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Age</a:t>
            </a:r>
          </a:p>
          <a:p>
            <a:pPr lvl="1"/>
            <a:r>
              <a:rPr lang="fr-FR" dirty="0" smtClean="0"/>
              <a:t>Inférieur à 45 ans : 42%</a:t>
            </a:r>
          </a:p>
          <a:p>
            <a:pPr lvl="1"/>
            <a:r>
              <a:rPr lang="fr-FR" dirty="0" smtClean="0"/>
              <a:t>Supérieur à 45 ans : 58%</a:t>
            </a:r>
          </a:p>
          <a:p>
            <a:pPr lvl="1"/>
            <a:r>
              <a:rPr lang="fr-FR" dirty="0" smtClean="0"/>
              <a:t>Moyenne : </a:t>
            </a:r>
            <a:r>
              <a:rPr lang="fr-FR" dirty="0" smtClean="0">
                <a:solidFill>
                  <a:srgbClr val="FF0000"/>
                </a:solidFill>
              </a:rPr>
              <a:t>38 ans ( 28 - 63 ans ) </a:t>
            </a:r>
          </a:p>
          <a:p>
            <a:r>
              <a:rPr lang="fr-FR" dirty="0" smtClean="0"/>
              <a:t>Délai depuis l’accident</a:t>
            </a:r>
          </a:p>
          <a:p>
            <a:pPr lvl="1"/>
            <a:r>
              <a:rPr lang="fr-FR" dirty="0" smtClean="0"/>
              <a:t>Inférieur à 10 ans  : 37%</a:t>
            </a:r>
          </a:p>
          <a:p>
            <a:pPr lvl="1"/>
            <a:r>
              <a:rPr lang="fr-FR" dirty="0" smtClean="0"/>
              <a:t>Supérieur à 10 ans : 60%</a:t>
            </a:r>
          </a:p>
          <a:p>
            <a:pPr lvl="1"/>
            <a:r>
              <a:rPr lang="fr-FR" dirty="0" smtClean="0"/>
              <a:t>Moyen : </a:t>
            </a:r>
            <a:r>
              <a:rPr lang="fr-FR" dirty="0" smtClean="0">
                <a:solidFill>
                  <a:srgbClr val="FF0000"/>
                </a:solidFill>
              </a:rPr>
              <a:t>16 ans ( 2-45)   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Personnes </a:t>
            </a:r>
            <a:r>
              <a:rPr lang="fr-FR" dirty="0" err="1" smtClean="0"/>
              <a:t>cérébro-</a:t>
            </a:r>
            <a:r>
              <a:rPr lang="fr-FR" dirty="0" smtClean="0"/>
              <a:t> lésées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Ressenti des signes de vieillissement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OUI : 56 %</a:t>
            </a:r>
          </a:p>
          <a:p>
            <a:pPr lvl="1"/>
            <a:r>
              <a:rPr lang="fr-FR" dirty="0" smtClean="0"/>
              <a:t>NON : 40 %</a:t>
            </a:r>
          </a:p>
          <a:p>
            <a:pPr lvl="1"/>
            <a:r>
              <a:rPr lang="fr-FR" dirty="0" smtClean="0"/>
              <a:t>Sans réponse : 4%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Description</a:t>
            </a:r>
          </a:p>
          <a:p>
            <a:pPr lvl="1"/>
            <a:r>
              <a:rPr lang="fr-FR" dirty="0" smtClean="0"/>
              <a:t>Vieillissement Physique  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Fatigue </a:t>
            </a:r>
          </a:p>
          <a:p>
            <a:pPr lvl="2"/>
            <a:r>
              <a:rPr lang="fr-FR" dirty="0" smtClean="0"/>
              <a:t>Douleurs</a:t>
            </a:r>
          </a:p>
          <a:p>
            <a:pPr lvl="2"/>
            <a:r>
              <a:rPr lang="fr-FR" dirty="0" smtClean="0"/>
              <a:t>Difficultés accrues pour se déplacer</a:t>
            </a:r>
          </a:p>
          <a:p>
            <a:pPr lvl="1"/>
            <a:r>
              <a:rPr lang="fr-FR" dirty="0" smtClean="0"/>
              <a:t>Vieillissement Intellectuel 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Attention / concentration </a:t>
            </a:r>
          </a:p>
          <a:p>
            <a:pPr lvl="2"/>
            <a:r>
              <a:rPr lang="fr-FR" dirty="0" smtClean="0"/>
              <a:t>Mémoire </a:t>
            </a:r>
          </a:p>
          <a:p>
            <a:pPr lvl="1"/>
            <a:r>
              <a:rPr lang="fr-FR" dirty="0" smtClean="0"/>
              <a:t>Comportement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Déprime</a:t>
            </a:r>
          </a:p>
          <a:p>
            <a:pPr lvl="2"/>
            <a:r>
              <a:rPr lang="fr-FR" dirty="0" smtClean="0"/>
              <a:t>Irritabilité</a:t>
            </a:r>
          </a:p>
          <a:p>
            <a:pPr lvl="2"/>
            <a:r>
              <a:rPr lang="fr-FR" dirty="0" smtClean="0"/>
              <a:t>Agressivité</a:t>
            </a:r>
            <a:endParaRPr lang="fr-FR" dirty="0" smtClean="0"/>
          </a:p>
          <a:p>
            <a:pPr lvl="1"/>
            <a:r>
              <a:rPr lang="fr-FR" dirty="0" smtClean="0"/>
              <a:t>Autres</a:t>
            </a:r>
          </a:p>
          <a:p>
            <a:pPr lvl="2"/>
            <a:r>
              <a:rPr lang="fr-FR" dirty="0" smtClean="0"/>
              <a:t> </a:t>
            </a:r>
            <a:r>
              <a:rPr lang="fr-FR" dirty="0" smtClean="0"/>
              <a:t>Vue et rides  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Modification des envies et loisirs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Oui : 70 %</a:t>
            </a:r>
            <a:r>
              <a:rPr lang="fr-FR" dirty="0" smtClean="0"/>
              <a:t> : renoncement, besoin de calme , baisse libido</a:t>
            </a:r>
          </a:p>
          <a:p>
            <a:pPr lvl="2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Personnes </a:t>
            </a:r>
            <a:r>
              <a:rPr lang="fr-FR" dirty="0" err="1" smtClean="0"/>
              <a:t>cérébro-</a:t>
            </a:r>
            <a:r>
              <a:rPr lang="fr-FR" dirty="0" smtClean="0"/>
              <a:t> lésées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Que faites vous ?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Rien ou sans réponse :  52 %</a:t>
            </a:r>
          </a:p>
          <a:p>
            <a:pPr lvl="1"/>
            <a:r>
              <a:rPr lang="fr-FR" dirty="0" smtClean="0"/>
              <a:t>Autre 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Rééducation physique et cognitive</a:t>
            </a:r>
          </a:p>
          <a:p>
            <a:pPr lvl="2"/>
            <a:r>
              <a:rPr lang="fr-FR" dirty="0" smtClean="0"/>
              <a:t>Sport </a:t>
            </a:r>
          </a:p>
          <a:p>
            <a:pPr lvl="2"/>
            <a:r>
              <a:rPr lang="fr-FR" dirty="0" smtClean="0"/>
              <a:t>Shopping</a:t>
            </a:r>
          </a:p>
          <a:p>
            <a:pPr lvl="2"/>
            <a:r>
              <a:rPr lang="fr-FR" dirty="0" smtClean="0"/>
              <a:t>Recherche de sorties en groupe</a:t>
            </a:r>
          </a:p>
          <a:p>
            <a:pPr lvl="2"/>
            <a:r>
              <a:rPr lang="fr-FR" dirty="0" smtClean="0"/>
              <a:t>Crème anti ride</a:t>
            </a:r>
          </a:p>
          <a:p>
            <a:r>
              <a:rPr lang="fr-FR" dirty="0" smtClean="0"/>
              <a:t>Inquiétude par rapport à son vieillissement</a:t>
            </a:r>
          </a:p>
          <a:p>
            <a:pPr lvl="1"/>
            <a:r>
              <a:rPr lang="fr-FR" dirty="0" smtClean="0"/>
              <a:t>OUI : 35 % </a:t>
            </a:r>
          </a:p>
          <a:p>
            <a:pPr lvl="2"/>
            <a:r>
              <a:rPr lang="fr-FR" dirty="0" smtClean="0"/>
              <a:t>Peur d’</a:t>
            </a:r>
            <a:r>
              <a:rPr lang="fr-FR" dirty="0" smtClean="0"/>
              <a:t>être débordé à l’avenir</a:t>
            </a:r>
          </a:p>
          <a:p>
            <a:pPr lvl="2"/>
            <a:r>
              <a:rPr lang="fr-FR" dirty="0" smtClean="0"/>
              <a:t>Etre totalement dépendant</a:t>
            </a:r>
          </a:p>
          <a:p>
            <a:pPr lvl="2"/>
            <a:r>
              <a:rPr lang="fr-FR" dirty="0" smtClean="0"/>
              <a:t>Je fais encore partie des jeunes et me comporte comme un vieux </a:t>
            </a:r>
            <a:endParaRPr lang="fr-FR" dirty="0" smtClean="0"/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NON : 55 %</a:t>
            </a:r>
          </a:p>
          <a:p>
            <a:pPr lvl="2"/>
            <a:r>
              <a:rPr lang="fr-FR" dirty="0" smtClean="0"/>
              <a:t>Confiance dans la science qui va permettre une récupération</a:t>
            </a:r>
          </a:p>
          <a:p>
            <a:pPr lvl="1"/>
            <a:r>
              <a:rPr lang="fr-FR" dirty="0" smtClean="0"/>
              <a:t>Sans réponse : 10 %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Personnes </a:t>
            </a:r>
            <a:r>
              <a:rPr lang="fr-FR" dirty="0" err="1" smtClean="0"/>
              <a:t>cérébro-</a:t>
            </a:r>
            <a:r>
              <a:rPr lang="fr-FR" dirty="0" smtClean="0"/>
              <a:t> lésées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Ressenti du vieillissement de l’entourage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OUI : 42 %</a:t>
            </a:r>
          </a:p>
          <a:p>
            <a:pPr lvl="1"/>
            <a:r>
              <a:rPr lang="fr-FR" dirty="0" smtClean="0"/>
              <a:t>NON : 29 %</a:t>
            </a:r>
          </a:p>
          <a:p>
            <a:pPr lvl="1"/>
            <a:r>
              <a:rPr lang="fr-FR" dirty="0" smtClean="0"/>
              <a:t>Sans réponse : 12 %</a:t>
            </a:r>
          </a:p>
          <a:p>
            <a:r>
              <a:rPr lang="fr-FR" dirty="0" smtClean="0"/>
              <a:t>Inquiétude / entourage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OUI : 44 %</a:t>
            </a:r>
          </a:p>
          <a:p>
            <a:pPr lvl="2"/>
            <a:r>
              <a:rPr lang="fr-FR" dirty="0" smtClean="0"/>
              <a:t>Disparition des proches : « parce que j’aime ma mère »</a:t>
            </a:r>
          </a:p>
          <a:p>
            <a:pPr lvl="2"/>
            <a:r>
              <a:rPr lang="fr-FR" dirty="0" smtClean="0"/>
              <a:t>Peur de se retrouver seul</a:t>
            </a:r>
          </a:p>
          <a:p>
            <a:pPr lvl="2"/>
            <a:r>
              <a:rPr lang="fr-FR" dirty="0" smtClean="0"/>
              <a:t>Crainte de devoir aller dans un centre</a:t>
            </a:r>
          </a:p>
          <a:p>
            <a:pPr lvl="2"/>
            <a:r>
              <a:rPr lang="fr-FR" dirty="0" smtClean="0"/>
              <a:t>Peur de la fatigue des proches car impression d’</a:t>
            </a:r>
            <a:r>
              <a:rPr lang="fr-FR" dirty="0" smtClean="0"/>
              <a:t>être une charge</a:t>
            </a:r>
          </a:p>
          <a:p>
            <a:pPr lvl="2"/>
            <a:r>
              <a:rPr lang="fr-FR" dirty="0" smtClean="0"/>
              <a:t>Difficulté de ne pas faire face à la vie conjugale et ne plus remplir son rôle de parent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NON : 39 %</a:t>
            </a:r>
          </a:p>
          <a:p>
            <a:pPr lvl="2"/>
            <a:r>
              <a:rPr lang="fr-FR" dirty="0" smtClean="0"/>
              <a:t>C’est normal , c’est la vie</a:t>
            </a:r>
          </a:p>
          <a:p>
            <a:pPr lvl="2"/>
            <a:r>
              <a:rPr lang="fr-FR" dirty="0" smtClean="0"/>
              <a:t>Mes parents sont plus toniques que moi</a:t>
            </a:r>
          </a:p>
          <a:p>
            <a:pPr lvl="1"/>
            <a:r>
              <a:rPr lang="fr-FR" dirty="0" smtClean="0"/>
              <a:t>Sans réponse : 17 %  </a:t>
            </a:r>
          </a:p>
          <a:p>
            <a:pPr lvl="1"/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Personnes </a:t>
            </a:r>
            <a:r>
              <a:rPr lang="fr-FR" dirty="0" err="1" smtClean="0"/>
              <a:t>cérébro-</a:t>
            </a:r>
            <a:r>
              <a:rPr lang="fr-FR" dirty="0" smtClean="0"/>
              <a:t> lésées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55000" lnSpcReduction="20000"/>
          </a:bodyPr>
          <a:lstStyle/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Comment voyez vous l’avenir ?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Evitement</a:t>
            </a:r>
          </a:p>
          <a:p>
            <a:pPr lvl="2"/>
            <a:r>
              <a:rPr lang="fr-FR" dirty="0" smtClean="0"/>
              <a:t>Pas de projection</a:t>
            </a:r>
          </a:p>
          <a:p>
            <a:pPr lvl="2"/>
            <a:r>
              <a:rPr lang="fr-FR" dirty="0" smtClean="0"/>
              <a:t>Accepter la situation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Maintien de la situation actuelle</a:t>
            </a:r>
          </a:p>
          <a:p>
            <a:pPr lvl="2"/>
            <a:r>
              <a:rPr lang="fr-FR" dirty="0" smtClean="0"/>
              <a:t>Vivre au présent</a:t>
            </a:r>
          </a:p>
          <a:p>
            <a:pPr lvl="2"/>
            <a:r>
              <a:rPr lang="fr-FR" dirty="0" smtClean="0"/>
              <a:t>Finir sa vie dans l’institution</a:t>
            </a:r>
          </a:p>
          <a:p>
            <a:pPr lvl="2"/>
            <a:r>
              <a:rPr lang="fr-FR" dirty="0" smtClean="0"/>
              <a:t>Dans son logement avec son assistance</a:t>
            </a:r>
          </a:p>
          <a:p>
            <a:pPr lvl="1"/>
            <a:r>
              <a:rPr lang="fr-FR" dirty="0" smtClean="0"/>
              <a:t>Optimisme</a:t>
            </a:r>
          </a:p>
          <a:p>
            <a:pPr lvl="2"/>
            <a:r>
              <a:rPr lang="fr-FR" dirty="0" smtClean="0"/>
              <a:t>Progresser</a:t>
            </a:r>
          </a:p>
          <a:p>
            <a:pPr lvl="2"/>
            <a:r>
              <a:rPr lang="fr-FR" dirty="0" smtClean="0"/>
              <a:t>Reprendre mes activités</a:t>
            </a:r>
          </a:p>
          <a:p>
            <a:pPr lvl="2"/>
            <a:r>
              <a:rPr lang="fr-FR" dirty="0" smtClean="0"/>
              <a:t>Avoir un logement indépendant</a:t>
            </a:r>
          </a:p>
          <a:p>
            <a:pPr lvl="2"/>
            <a:r>
              <a:rPr lang="fr-FR" dirty="0" smtClean="0"/>
              <a:t>Devenir autonome conduire</a:t>
            </a:r>
          </a:p>
          <a:p>
            <a:pPr lvl="2"/>
            <a:r>
              <a:rPr lang="fr-FR" dirty="0" smtClean="0"/>
              <a:t>Vivre libre</a:t>
            </a:r>
          </a:p>
          <a:p>
            <a:pPr lvl="2">
              <a:buNone/>
            </a:pPr>
            <a:r>
              <a:rPr lang="fr-FR" dirty="0" smtClean="0"/>
              <a:t>«  au lendemain de l’accident, j’avais 80 ans, j’étais dépendant pour </a:t>
            </a:r>
            <a:r>
              <a:rPr lang="fr-FR" dirty="0" err="1" smtClean="0"/>
              <a:t>tout..depuis</a:t>
            </a:r>
            <a:r>
              <a:rPr lang="fr-FR" dirty="0" smtClean="0"/>
              <a:t> j’ai rajeuni ! »</a:t>
            </a:r>
          </a:p>
          <a:p>
            <a:pPr lvl="1"/>
            <a:r>
              <a:rPr lang="fr-FR" dirty="0" smtClean="0"/>
              <a:t>Pessimisme</a:t>
            </a:r>
          </a:p>
          <a:p>
            <a:pPr lvl="2"/>
            <a:r>
              <a:rPr lang="fr-FR" dirty="0" smtClean="0"/>
              <a:t>Peur de la solitude</a:t>
            </a:r>
          </a:p>
          <a:p>
            <a:pPr lvl="2"/>
            <a:r>
              <a:rPr lang="fr-FR" dirty="0" smtClean="0"/>
              <a:t>Peur d’un changement de vie nécessaire</a:t>
            </a:r>
          </a:p>
          <a:p>
            <a:pPr lvl="2"/>
            <a:r>
              <a:rPr lang="fr-FR" dirty="0" smtClean="0"/>
              <a:t>Prévoir une assurance obsèques</a:t>
            </a:r>
          </a:p>
          <a:p>
            <a:pPr lvl="2"/>
            <a:endParaRPr lang="fr-FR" dirty="0" smtClean="0"/>
          </a:p>
          <a:p>
            <a:pPr lvl="1"/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1633</Words>
  <Application>Microsoft Macintosh PowerPoint</Application>
  <PresentationFormat>Présentation à l'écran (4:3)</PresentationFormat>
  <Paragraphs>293</Paragraphs>
  <Slides>21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Enquête sur le vieillissement de la personne cérébro-lésée Regards croisés    personnes, familles, professionnels</vt:lpstr>
      <vt:lpstr>Méthode</vt:lpstr>
      <vt:lpstr>Le questionnaire pour les personnes cérébrolésées</vt:lpstr>
      <vt:lpstr>Les réponses</vt:lpstr>
      <vt:lpstr>Personnes cérébro- lésées</vt:lpstr>
      <vt:lpstr>Personnes cérébro- lésées</vt:lpstr>
      <vt:lpstr>Personnes cérébro- lésées</vt:lpstr>
      <vt:lpstr>Personnes cérébro- lésées</vt:lpstr>
      <vt:lpstr>Personnes cérébro- lésées</vt:lpstr>
      <vt:lpstr>Le questionnaire pour les proches </vt:lpstr>
      <vt:lpstr>Les réponses </vt:lpstr>
      <vt:lpstr>Les proches</vt:lpstr>
      <vt:lpstr>Les proches</vt:lpstr>
      <vt:lpstr>Les proches</vt:lpstr>
      <vt:lpstr>Le questionnaire pour les professionnels </vt:lpstr>
      <vt:lpstr>Les réponses </vt:lpstr>
      <vt:lpstr>Les réponses </vt:lpstr>
      <vt:lpstr>Les réponses </vt:lpstr>
      <vt:lpstr>Les réponses </vt:lpstr>
      <vt:lpstr>Conclusions</vt:lpstr>
      <vt:lpstr>Remerciements </vt:lpstr>
    </vt:vector>
  </TitlesOfParts>
  <Company>Apple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Mac Apple</dc:creator>
  <cp:lastModifiedBy>Mac Apple</cp:lastModifiedBy>
  <cp:revision>24</cp:revision>
  <cp:lastPrinted>2015-05-27T20:56:01Z</cp:lastPrinted>
  <dcterms:created xsi:type="dcterms:W3CDTF">2017-05-18T06:44:08Z</dcterms:created>
  <dcterms:modified xsi:type="dcterms:W3CDTF">2017-05-19T01:36:08Z</dcterms:modified>
</cp:coreProperties>
</file>