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88" r:id="rId4"/>
    <p:sldId id="289" r:id="rId5"/>
    <p:sldId id="259" r:id="rId6"/>
    <p:sldId id="290" r:id="rId7"/>
    <p:sldId id="266" r:id="rId8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376F4-D480-45EE-8D98-4570FA302111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3BAAA-3BF3-4C91-B329-1677C97D97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81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56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5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7459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144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778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13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015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00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59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92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27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84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70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93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79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88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D383-B917-4499-906A-1BEE73F8975D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5F483E-CFD9-4881-8299-A7701066A3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36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6001" y="3702009"/>
            <a:ext cx="7766936" cy="1616966"/>
          </a:xfrm>
        </p:spPr>
        <p:txBody>
          <a:bodyPr>
            <a:normAutofit fontScale="62500" lnSpcReduction="20000"/>
          </a:bodyPr>
          <a:lstStyle/>
          <a:p>
            <a:r>
              <a:rPr lang="fr-FR" sz="5400" dirty="0" smtClean="0"/>
              <a:t>Accompagner le Vieillissement</a:t>
            </a:r>
          </a:p>
          <a:p>
            <a:r>
              <a:rPr lang="fr-FR" sz="5400" dirty="0" smtClean="0"/>
              <a:t>Au Centre d’Accueil de </a:t>
            </a:r>
            <a:r>
              <a:rPr lang="fr-FR" sz="5400" dirty="0" smtClean="0"/>
              <a:t>Jour</a:t>
            </a:r>
          </a:p>
          <a:p>
            <a:r>
              <a:rPr lang="fr-FR" sz="5400" dirty="0"/>
              <a:t>d</a:t>
            </a:r>
            <a:r>
              <a:rPr lang="fr-FR" sz="5400" dirty="0" smtClean="0"/>
              <a:t>e l’AFTC Avenir</a:t>
            </a:r>
            <a:endParaRPr lang="fr-FR" sz="5400" dirty="0"/>
          </a:p>
        </p:txBody>
      </p:sp>
      <p:pic>
        <p:nvPicPr>
          <p:cNvPr id="4" name="Image 3" descr="logo CAJ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72" y="349188"/>
            <a:ext cx="1996293" cy="2878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05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713"/>
          </a:xfrm>
        </p:spPr>
        <p:txBody>
          <a:bodyPr/>
          <a:lstStyle/>
          <a:p>
            <a:r>
              <a:rPr lang="fr-FR" dirty="0" smtClean="0"/>
              <a:t>Le C.A.J. de l’AFTC Avenir à Bordeaux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9604" y="1455313"/>
            <a:ext cx="9059095" cy="5344733"/>
          </a:xfrm>
        </p:spPr>
        <p:txBody>
          <a:bodyPr>
            <a:normAutofit/>
          </a:bodyPr>
          <a:lstStyle/>
          <a:p>
            <a:r>
              <a:rPr lang="fr-FR" dirty="0" smtClean="0"/>
              <a:t>Etablissement non médicalisé, « Foyer de Vie sans Hébergement » pour personnes avec lésions cérébrales acquises</a:t>
            </a:r>
          </a:p>
          <a:p>
            <a:endParaRPr lang="fr-FR" dirty="0" smtClean="0"/>
          </a:p>
          <a:p>
            <a:r>
              <a:rPr lang="fr-FR" dirty="0" smtClean="0"/>
              <a:t>37 personnes admises / 20 personnes accueillies chaque jour</a:t>
            </a:r>
          </a:p>
          <a:p>
            <a:endParaRPr lang="fr-FR" dirty="0" smtClean="0"/>
          </a:p>
          <a:p>
            <a:pPr lvl="0"/>
            <a:r>
              <a:rPr lang="fr-FR" dirty="0"/>
              <a:t>L’âge moyen des personnes accueillies au 31 décembre 2016 est de </a:t>
            </a:r>
            <a:r>
              <a:rPr lang="fr-FR" b="1" dirty="0"/>
              <a:t>48,3 ans, </a:t>
            </a:r>
            <a:r>
              <a:rPr lang="fr-FR" dirty="0"/>
              <a:t>en augmentation constante : 42 ans en 2004, 46 ans en </a:t>
            </a:r>
            <a:r>
              <a:rPr lang="fr-FR" dirty="0" smtClean="0"/>
              <a:t>2013</a:t>
            </a:r>
          </a:p>
          <a:p>
            <a:pPr lvl="1"/>
            <a:r>
              <a:rPr lang="fr-FR" dirty="0" smtClean="0"/>
              <a:t>La plus jeune a 28 ans, les plus âgés ont 67 ans </a:t>
            </a:r>
            <a:endParaRPr lang="fr-FR" dirty="0"/>
          </a:p>
          <a:p>
            <a:pPr lvl="1"/>
            <a:r>
              <a:rPr lang="fr-FR" dirty="0"/>
              <a:t>6 personnes avaient plus de 60 ans au 31 décembre </a:t>
            </a:r>
          </a:p>
          <a:p>
            <a:pPr lvl="1"/>
            <a:r>
              <a:rPr lang="fr-FR" dirty="0"/>
              <a:t>7 personnes avaient moins de 40 ans au 31 décembre  (19% de l’effectif)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Certaines personnes ont exprimées que pour elles, le vieillissement n’était pas une question d’âge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838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Accompagner le vieillissement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84101"/>
            <a:ext cx="8596668" cy="4958367"/>
          </a:xfrm>
        </p:spPr>
        <p:txBody>
          <a:bodyPr>
            <a:normAutofit/>
          </a:bodyPr>
          <a:lstStyle/>
          <a:p>
            <a:r>
              <a:rPr lang="fr-FR" dirty="0" smtClean="0"/>
              <a:t>L’avancée en âge des personnes qui fréquentent le C.A.J., la confrontation à des </a:t>
            </a:r>
            <a:r>
              <a:rPr lang="fr-FR" dirty="0"/>
              <a:t>situations « d’urgence » et de fin d’accompagnement </a:t>
            </a:r>
            <a:r>
              <a:rPr lang="fr-FR" dirty="0" smtClean="0"/>
              <a:t>… ont amené le C.A.J. à </a:t>
            </a:r>
            <a:r>
              <a:rPr lang="fr-FR" dirty="0"/>
              <a:t>se questionner et à </a:t>
            </a:r>
            <a:r>
              <a:rPr lang="fr-FR" dirty="0" smtClean="0"/>
              <a:t>s’adapter</a:t>
            </a:r>
          </a:p>
          <a:p>
            <a:endParaRPr lang="fr-FR" dirty="0"/>
          </a:p>
          <a:p>
            <a:r>
              <a:rPr lang="fr-FR" dirty="0" smtClean="0"/>
              <a:t>Un Axe du nouveau Projet d’Etablissement pour les 5 ans à venir est « l’accompagnement du vieillissement ».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 smtClean="0"/>
              <a:t>Adapter l’accueil des personnes qui avancent en âge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Identifier les solutions alternatives / complémentaires à l’accueil au C.AJ. pour les personnes vieillissantes. Faciliter les transitions.</a:t>
            </a:r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6249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1424" y="300507"/>
            <a:ext cx="8596668" cy="1320800"/>
          </a:xfrm>
        </p:spPr>
        <p:txBody>
          <a:bodyPr/>
          <a:lstStyle/>
          <a:p>
            <a:r>
              <a:rPr lang="fr-FR" dirty="0" smtClean="0"/>
              <a:t>Adapter l’accueil des personnes qui avancent en âge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1424" y="1621307"/>
            <a:ext cx="8827275" cy="5151550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Accueil des personnes le plus longtemps possible : tant que leur état de santé et l’inscription dans un collectif le permettent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Aménagement du rythme  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Sorties plus courtes pour les personnes vieillissantes ( ½ journées au lieu de la journée complète…) et mise à disposition de fauteuils roulants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Propositions de temps de repos et moins de stimulations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Aménagements de l’emploi du temps ( diminution des jours de présence, heures d’arrivée plus tardives…)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Accompagnement plus individualisé, en petits groupes… =&gt; obtention en 2016 d’un poste d’AMP à temps plein pour renforcer l’équipe</a:t>
            </a:r>
          </a:p>
          <a:p>
            <a:pPr lvl="1"/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Formation des professionnels sur la thématique du vieillissement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Journées de formation institutionnelle en 2016 sur la Recommandation des Bonnes Pratiques de l’ANESM « </a:t>
            </a:r>
            <a:r>
              <a:rPr lang="fr-FR" b="1" dirty="0" smtClean="0"/>
              <a:t>L’adaptation </a:t>
            </a:r>
            <a:r>
              <a:rPr lang="fr-FR" b="1" dirty="0"/>
              <a:t>de l’intervention auprès des personnes handicapées </a:t>
            </a:r>
            <a:r>
              <a:rPr lang="fr-FR" b="1" dirty="0" smtClean="0"/>
              <a:t>vieillissantes »</a:t>
            </a:r>
          </a:p>
          <a:p>
            <a:pPr lvl="1"/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0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03538"/>
            <a:ext cx="8596668" cy="1320800"/>
          </a:xfrm>
        </p:spPr>
        <p:txBody>
          <a:bodyPr/>
          <a:lstStyle/>
          <a:p>
            <a:r>
              <a:rPr lang="fr-FR" dirty="0" smtClean="0"/>
              <a:t>Travailler la question du vieillissement avec l’entourage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1831"/>
            <a:ext cx="9149246" cy="4365938"/>
          </a:xfrm>
        </p:spPr>
        <p:txBody>
          <a:bodyPr>
            <a:normAutofit/>
          </a:bodyPr>
          <a:lstStyle/>
          <a:p>
            <a:r>
              <a:rPr lang="fr-FR" dirty="0" smtClean="0"/>
              <a:t>Recueil des avis et attentes des personnes vieillissantes et de leur entourage dans les projets personnalisés dès les 50 ans de la personne.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  <a:r>
              <a:rPr lang="fr-FR" i="1" dirty="0" smtClean="0"/>
              <a:t>=&gt; Volonté d’anticiper les situations</a:t>
            </a:r>
          </a:p>
          <a:p>
            <a:endParaRPr lang="fr-FR" dirty="0"/>
          </a:p>
          <a:p>
            <a:r>
              <a:rPr lang="fr-FR" dirty="0" smtClean="0"/>
              <a:t>Apporter des éclairages et des contacts sur les différentes possibilités d’accueils et d’accompagnements futurs (SAMSAH, maisons collectives, établissements avec hébergement…) </a:t>
            </a:r>
          </a:p>
          <a:p>
            <a:pPr marL="57150" indent="0">
              <a:buNone/>
            </a:pPr>
            <a:endParaRPr lang="fr-FR" dirty="0"/>
          </a:p>
          <a:p>
            <a:r>
              <a:rPr lang="fr-FR" dirty="0" smtClean="0"/>
              <a:t>… et accepter que les solutions choisies ne </a:t>
            </a:r>
            <a:r>
              <a:rPr lang="fr-FR" dirty="0" smtClean="0"/>
              <a:t>soient </a:t>
            </a:r>
            <a:r>
              <a:rPr lang="fr-FR" dirty="0" smtClean="0"/>
              <a:t>pas celles que nous avions privilégiées… ou </a:t>
            </a:r>
            <a:r>
              <a:rPr lang="fr-FR" dirty="0" smtClean="0"/>
              <a:t>accepter que </a:t>
            </a:r>
            <a:r>
              <a:rPr lang="fr-FR" dirty="0" smtClean="0"/>
              <a:t>l’entourage choisisse de ne rien anticiper.</a:t>
            </a:r>
          </a:p>
          <a:p>
            <a:endParaRPr lang="fr-FR" dirty="0"/>
          </a:p>
          <a:p>
            <a:r>
              <a:rPr lang="fr-FR" dirty="0" smtClean="0"/>
              <a:t>Aborder en C.V.S. les questions liées à l’avancée en âge des personnes accueillies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95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3" y="339144"/>
            <a:ext cx="8596668" cy="1320800"/>
          </a:xfrm>
        </p:spPr>
        <p:txBody>
          <a:bodyPr/>
          <a:lstStyle/>
          <a:p>
            <a:r>
              <a:rPr lang="fr-FR" dirty="0" smtClean="0"/>
              <a:t>Travailler la question du vieillissement avec les 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2634" y="1775854"/>
            <a:ext cx="9509855" cy="49276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Rencontrer les partenaires avec une expertise sur le sujet ( CLIC de Bordeaux, FAM personnes vieillissantes, Maisons de retraites…)</a:t>
            </a:r>
          </a:p>
          <a:p>
            <a:r>
              <a:rPr lang="fr-FR" dirty="0" smtClean="0"/>
              <a:t>Travailler en collaboration avec nos partenaires de l’accompagnement à domicile (SAMSAH, EMAH…)</a:t>
            </a:r>
          </a:p>
          <a:p>
            <a:endParaRPr lang="fr-FR" dirty="0"/>
          </a:p>
          <a:p>
            <a:r>
              <a:rPr lang="fr-FR" dirty="0" smtClean="0"/>
              <a:t>Travailler sur les représentations des uns et des autres en favorisant les temps de rencontres :</a:t>
            </a:r>
          </a:p>
          <a:p>
            <a:pPr lvl="1"/>
            <a:r>
              <a:rPr lang="fr-FR" dirty="0" smtClean="0"/>
              <a:t>Café Philo mensuel à la Maison de Retraite des Doyennés du Grand Parc, repas partagés à la Maison de Retraite Protestante, Pique Nique, Quizz musicaux et Karaoké au CAJ ou dans ces maisons de retraite du quartier…</a:t>
            </a:r>
          </a:p>
          <a:p>
            <a:pPr lvl="1"/>
            <a:r>
              <a:rPr lang="fr-FR" dirty="0" smtClean="0"/>
              <a:t>Mise à disposition croisée de personnel entre </a:t>
            </a:r>
            <a:r>
              <a:rPr lang="fr-FR" dirty="0" err="1" smtClean="0"/>
              <a:t>Handivillage</a:t>
            </a:r>
            <a:r>
              <a:rPr lang="fr-FR" dirty="0" smtClean="0"/>
              <a:t> et le C.A.J. en 2016. Accueil en stage d’un mois au CAJ en 2017 d’une AMP d’une Maison de retraite du Quartier</a:t>
            </a:r>
          </a:p>
          <a:p>
            <a:pPr lvl="1"/>
            <a:r>
              <a:rPr lang="fr-FR" dirty="0" smtClean="0"/>
              <a:t>Visite des « anciens » du C.A.J. partis dans d’autres foyers ou maisons de retraite</a:t>
            </a:r>
          </a:p>
          <a:p>
            <a:endParaRPr lang="fr-FR" dirty="0"/>
          </a:p>
          <a:p>
            <a:r>
              <a:rPr lang="fr-FR" dirty="0" smtClean="0"/>
              <a:t>Mettre en place des solutions « passerelles » pour éviter les ruptures dans l’accompagnement :</a:t>
            </a:r>
          </a:p>
          <a:p>
            <a:pPr lvl="1"/>
            <a:r>
              <a:rPr lang="fr-FR" dirty="0" smtClean="0"/>
              <a:t>Développer les accueils « partagés » ou temporaires avec les Maisons de Retraite du quartier ou les F.A.M. pour éviter les changements d’orientations brutaux  </a:t>
            </a:r>
          </a:p>
        </p:txBody>
      </p:sp>
    </p:spTree>
    <p:extLst>
      <p:ext uri="{BB962C8B-B14F-4D97-AF65-F5344CB8AC3E}">
        <p14:creationId xmlns:p14="http://schemas.microsoft.com/office/powerpoint/2010/main" val="15744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1423" y="171718"/>
            <a:ext cx="8596668" cy="1320800"/>
          </a:xfrm>
        </p:spPr>
        <p:txBody>
          <a:bodyPr/>
          <a:lstStyle/>
          <a:p>
            <a:r>
              <a:rPr lang="fr-FR" dirty="0" smtClean="0"/>
              <a:t>Entendu au C.A.J.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7075" y="1094703"/>
            <a:ext cx="9532384" cy="56409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		« Ici, on s’adapte au plus lent… » </a:t>
            </a:r>
            <a:r>
              <a:rPr lang="fr-FR" sz="1400" dirty="0" smtClean="0">
                <a:solidFill>
                  <a:schemeClr val="accent2"/>
                </a:solidFill>
              </a:rPr>
              <a:t>M. 63 ans</a:t>
            </a:r>
            <a:endParaRPr lang="fr-FR" sz="14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Je ne veux pas m’éterniser au C.A.J., je m’y plais mais un jour j’espère aller ailleurs ». </a:t>
            </a:r>
            <a:r>
              <a:rPr lang="fr-FR" sz="1400" dirty="0">
                <a:solidFill>
                  <a:schemeClr val="accent2"/>
                </a:solidFill>
              </a:rPr>
              <a:t>L, 44 ans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J’espère que le C.A.J. pourra accueillir C. aussi longtemps que possible pour lui ». </a:t>
            </a:r>
            <a:r>
              <a:rPr lang="fr-FR" sz="1400" dirty="0">
                <a:solidFill>
                  <a:schemeClr val="accent2"/>
                </a:solidFill>
              </a:rPr>
              <a:t>Maman de C, âgé de 56 ans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Tant que JL sera en bonne santé et même si l’âge peut être un frein, il n’y a pas de raison qu’il arrête le centre, sauf avis médical ». </a:t>
            </a:r>
            <a:r>
              <a:rPr lang="fr-FR" sz="1400" dirty="0">
                <a:solidFill>
                  <a:schemeClr val="accent2"/>
                </a:solidFill>
              </a:rPr>
              <a:t>Maman de JL, âgé de 47 ans</a:t>
            </a:r>
          </a:p>
          <a:p>
            <a:pPr marL="0" indent="0" algn="ctr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Je vieilli, j’ai un peu honte » </a:t>
            </a:r>
            <a:r>
              <a:rPr lang="fr-FR" sz="1400" dirty="0">
                <a:solidFill>
                  <a:schemeClr val="accent2"/>
                </a:solidFill>
              </a:rPr>
              <a:t>A. 58 ans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Ca me gonfle, parce qu’au bout il y a la mort » </a:t>
            </a:r>
            <a:r>
              <a:rPr lang="fr-FR" sz="1400" dirty="0">
                <a:solidFill>
                  <a:schemeClr val="accent2"/>
                </a:solidFill>
              </a:rPr>
              <a:t>A. 59 ans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Oui je me sens vieillir mais je vois ça comme une force de l’expérience. Je me sens plus mature. » </a:t>
            </a:r>
            <a:r>
              <a:rPr lang="fr-FR" sz="1400" dirty="0">
                <a:solidFill>
                  <a:schemeClr val="accent2"/>
                </a:solidFill>
              </a:rPr>
              <a:t>K 33 ans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Moi je suis vieux depuis l’âge de 25 ans, parce que j’ai été dépendant à 25 ans </a:t>
            </a:r>
            <a:r>
              <a:rPr lang="fr-FR" dirty="0" smtClean="0">
                <a:solidFill>
                  <a:schemeClr val="accent2"/>
                </a:solidFill>
              </a:rPr>
              <a:t>» </a:t>
            </a:r>
            <a:r>
              <a:rPr lang="fr-FR" sz="1400" dirty="0">
                <a:solidFill>
                  <a:schemeClr val="accent2"/>
                </a:solidFill>
              </a:rPr>
              <a:t>L, 44 ans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>« Le principal c’est de s’aimer comme on est, même avec la vieillesse » </a:t>
            </a:r>
            <a:r>
              <a:rPr lang="fr-FR" sz="1400" dirty="0">
                <a:solidFill>
                  <a:schemeClr val="accent2"/>
                </a:solidFill>
              </a:rPr>
              <a:t>C, 44 ans</a:t>
            </a:r>
          </a:p>
          <a:p>
            <a:pPr marL="0" indent="0" algn="ctr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51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1460</TotalTime>
  <Words>341</Words>
  <Application>Microsoft Office PowerPoint</Application>
  <PresentationFormat>Grand écran</PresentationFormat>
  <Paragraphs>65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Facette</vt:lpstr>
      <vt:lpstr>Présentation PowerPoint</vt:lpstr>
      <vt:lpstr>Le C.A.J. de l’AFTC Avenir à Bordeaux</vt:lpstr>
      <vt:lpstr>Accompagner le vieillissement</vt:lpstr>
      <vt:lpstr>Adapter l’accueil des personnes qui avancent en âge</vt:lpstr>
      <vt:lpstr>Travailler la question du vieillissement avec l’entourage</vt:lpstr>
      <vt:lpstr>Travailler la question du vieillissement avec les partenaires</vt:lpstr>
      <vt:lpstr>Entendu au C.A.J.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CAJ</dc:title>
  <dc:creator>CAJ direction</dc:creator>
  <cp:lastModifiedBy>CAJ direction</cp:lastModifiedBy>
  <cp:revision>126</cp:revision>
  <cp:lastPrinted>2017-05-17T14:10:57Z</cp:lastPrinted>
  <dcterms:created xsi:type="dcterms:W3CDTF">2014-04-23T14:24:05Z</dcterms:created>
  <dcterms:modified xsi:type="dcterms:W3CDTF">2017-05-18T13:13:10Z</dcterms:modified>
</cp:coreProperties>
</file>